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7" r:id="rId2"/>
    <p:sldId id="258" r:id="rId3"/>
    <p:sldId id="260" r:id="rId4"/>
    <p:sldId id="261" r:id="rId5"/>
    <p:sldId id="262" r:id="rId6"/>
    <p:sldId id="263" r:id="rId7"/>
    <p:sldId id="275" r:id="rId8"/>
    <p:sldId id="276" r:id="rId9"/>
    <p:sldId id="264" r:id="rId10"/>
    <p:sldId id="265" r:id="rId11"/>
    <p:sldId id="266" r:id="rId12"/>
    <p:sldId id="268" r:id="rId13"/>
    <p:sldId id="277" r:id="rId14"/>
    <p:sldId id="278" r:id="rId15"/>
    <p:sldId id="279" r:id="rId16"/>
    <p:sldId id="280" r:id="rId17"/>
    <p:sldId id="281" r:id="rId18"/>
    <p:sldId id="282" r:id="rId19"/>
    <p:sldId id="283" r:id="rId20"/>
    <p:sldId id="284" r:id="rId21"/>
    <p:sldId id="269" r:id="rId22"/>
    <p:sldId id="270" r:id="rId23"/>
    <p:sldId id="287" r:id="rId24"/>
    <p:sldId id="286" r:id="rId25"/>
    <p:sldId id="271" r:id="rId26"/>
  </p:sldIdLst>
  <p:sldSz cx="9906000" cy="6858000" type="A4"/>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427DB5"/>
    <a:srgbClr val="F31B1C"/>
    <a:srgbClr val="BEBEBE"/>
    <a:srgbClr val="E58747"/>
    <a:srgbClr val="25DF4D"/>
    <a:srgbClr val="064781"/>
    <a:srgbClr val="166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41" autoAdjust="0"/>
    <p:restoredTop sz="94660"/>
  </p:normalViewPr>
  <p:slideViewPr>
    <p:cSldViewPr snapToGrid="0" showGuides="1">
      <p:cViewPr>
        <p:scale>
          <a:sx n="75" d="100"/>
          <a:sy n="75" d="100"/>
        </p:scale>
        <p:origin x="1116" y="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4875"/>
            </a:lvl1pPr>
          </a:lstStyle>
          <a:p>
            <a:r>
              <a:rPr lang="en-US" smtClean="0"/>
              <a:t>Click to edit Master title style</a:t>
            </a:r>
            <a:endParaRPr lang="id-ID"/>
          </a:p>
        </p:txBody>
      </p:sp>
      <p:sp>
        <p:nvSpPr>
          <p:cNvPr id="3" name="Subtitle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A0B13B4B-D6AA-4AA7-9AFA-338D14C9ACFF}" type="datetimeFigureOut">
              <a:rPr lang="id-ID" smtClean="0"/>
              <a:t>30/07/2019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461376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A0B13B4B-D6AA-4AA7-9AFA-338D14C9ACFF}" type="datetimeFigureOut">
              <a:rPr lang="id-ID" smtClean="0"/>
              <a:t>30/07/2019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91144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A0B13B4B-D6AA-4AA7-9AFA-338D14C9ACFF}" type="datetimeFigureOut">
              <a:rPr lang="id-ID" smtClean="0"/>
              <a:t>30/07/2019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232141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A0B13B4B-D6AA-4AA7-9AFA-338D14C9ACFF}" type="datetimeFigureOut">
              <a:rPr lang="id-ID" smtClean="0"/>
              <a:t>30/07/2019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133959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p:spPr>
        <p:txBody>
          <a:bodyPr anchor="b"/>
          <a:lstStyle>
            <a:lvl1pPr>
              <a:defRPr sz="4875"/>
            </a:lvl1pPr>
          </a:lstStyle>
          <a:p>
            <a:r>
              <a:rPr lang="en-US" smtClean="0"/>
              <a:t>Click to edit Master title style</a:t>
            </a:r>
            <a:endParaRPr lang="id-ID"/>
          </a:p>
        </p:txBody>
      </p:sp>
      <p:sp>
        <p:nvSpPr>
          <p:cNvPr id="3" name="Text Placeholder 2"/>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B13B4B-D6AA-4AA7-9AFA-338D14C9ACFF}" type="datetimeFigureOut">
              <a:rPr lang="id-ID" smtClean="0"/>
              <a:t>30/07/2019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177870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A0B13B4B-D6AA-4AA7-9AFA-338D14C9ACFF}" type="datetimeFigureOut">
              <a:rPr lang="id-ID" smtClean="0"/>
              <a:t>30/07/2019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256040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US" smtClean="0"/>
              <a:t>Click to edit Master title style</a:t>
            </a:r>
            <a:endParaRPr lang="id-ID"/>
          </a:p>
        </p:txBody>
      </p:sp>
      <p:sp>
        <p:nvSpPr>
          <p:cNvPr id="3" name="Text Placeholder 2"/>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682328"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A0B13B4B-D6AA-4AA7-9AFA-338D14C9ACFF}" type="datetimeFigureOut">
              <a:rPr lang="id-ID" smtClean="0"/>
              <a:t>30/07/2019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705875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A0B13B4B-D6AA-4AA7-9AFA-338D14C9ACFF}" type="datetimeFigureOut">
              <a:rPr lang="id-ID" smtClean="0"/>
              <a:t>30/07/2019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304790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13B4B-D6AA-4AA7-9AFA-338D14C9ACFF}" type="datetimeFigureOut">
              <a:rPr lang="id-ID" smtClean="0"/>
              <a:t>30/07/2019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564112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2600"/>
            </a:lvl1pPr>
          </a:lstStyle>
          <a:p>
            <a:r>
              <a:rPr lang="en-US" smtClean="0"/>
              <a:t>Click to edit Master title style</a:t>
            </a:r>
            <a:endParaRPr lang="id-ID"/>
          </a:p>
        </p:txBody>
      </p:sp>
      <p:sp>
        <p:nvSpPr>
          <p:cNvPr id="3" name="Content Placeholder 2"/>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B13B4B-D6AA-4AA7-9AFA-338D14C9ACFF}" type="datetimeFigureOut">
              <a:rPr lang="id-ID" smtClean="0"/>
              <a:t>30/07/2019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78313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2600"/>
            </a:lvl1pPr>
          </a:lstStyle>
          <a:p>
            <a:r>
              <a:rPr lang="en-US" smtClean="0"/>
              <a:t>Click to edit Master title style</a:t>
            </a:r>
            <a:endParaRPr lang="id-ID"/>
          </a:p>
        </p:txBody>
      </p:sp>
      <p:sp>
        <p:nvSpPr>
          <p:cNvPr id="3" name="Picture Placeholder 2"/>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id-ID"/>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B13B4B-D6AA-4AA7-9AFA-338D14C9ACFF}" type="datetimeFigureOut">
              <a:rPr lang="id-ID" smtClean="0"/>
              <a:t>30/07/2019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F0B44AB-85A0-45C3-A3EE-F90F3FA4BB3B}" type="slidenum">
              <a:rPr lang="id-ID" smtClean="0"/>
              <a:t>‹#›</a:t>
            </a:fld>
            <a:endParaRPr lang="id-ID"/>
          </a:p>
        </p:txBody>
      </p:sp>
    </p:spTree>
    <p:extLst>
      <p:ext uri="{BB962C8B-B14F-4D97-AF65-F5344CB8AC3E}">
        <p14:creationId xmlns:p14="http://schemas.microsoft.com/office/powerpoint/2010/main" val="215195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A0B13B4B-D6AA-4AA7-9AFA-338D14C9ACFF}" type="datetimeFigureOut">
              <a:rPr lang="id-ID" smtClean="0"/>
              <a:t>30/07/2019</a:t>
            </a:fld>
            <a:endParaRPr lang="id-ID"/>
          </a:p>
        </p:txBody>
      </p:sp>
      <p:sp>
        <p:nvSpPr>
          <p:cNvPr id="5" name="Footer Placeholder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F0B44AB-85A0-45C3-A3EE-F90F3FA4BB3B}" type="slidenum">
              <a:rPr lang="id-ID" smtClean="0"/>
              <a:t>‹#›</a:t>
            </a:fld>
            <a:endParaRPr lang="id-ID"/>
          </a:p>
        </p:txBody>
      </p:sp>
    </p:spTree>
    <p:extLst>
      <p:ext uri="{BB962C8B-B14F-4D97-AF65-F5344CB8AC3E}">
        <p14:creationId xmlns:p14="http://schemas.microsoft.com/office/powerpoint/2010/main" val="59767004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id-ID"/>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1" y="6585041"/>
            <a:ext cx="9906001" cy="272959"/>
            <a:chOff x="0" y="5341957"/>
            <a:chExt cx="9906001" cy="272959"/>
          </a:xfrm>
        </p:grpSpPr>
        <p:sp>
          <p:nvSpPr>
            <p:cNvPr id="4" name="Rectangle 3"/>
            <p:cNvSpPr/>
            <p:nvPr/>
          </p:nvSpPr>
          <p:spPr>
            <a:xfrm>
              <a:off x="0" y="5341961"/>
              <a:ext cx="1423115" cy="272955"/>
            </a:xfrm>
            <a:prstGeom prst="rect">
              <a:avLst/>
            </a:prstGeom>
            <a:solidFill>
              <a:srgbClr val="166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1423115" y="5341961"/>
              <a:ext cx="1423115" cy="272955"/>
            </a:xfrm>
            <a:prstGeom prst="rect">
              <a:avLst/>
            </a:prstGeom>
            <a:solidFill>
              <a:srgbClr val="064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2846230" y="5341960"/>
              <a:ext cx="1423115" cy="272955"/>
            </a:xfrm>
            <a:prstGeom prst="rect">
              <a:avLst/>
            </a:prstGeom>
            <a:solidFill>
              <a:srgbClr val="25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4269345" y="5341959"/>
              <a:ext cx="1423115" cy="272955"/>
            </a:xfrm>
            <a:prstGeom prst="rect">
              <a:avLst/>
            </a:prstGeom>
            <a:solidFill>
              <a:srgbClr val="E58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5692460" y="5341958"/>
              <a:ext cx="1423115" cy="272955"/>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7115575" y="5341957"/>
              <a:ext cx="1423115" cy="272955"/>
            </a:xfrm>
            <a:prstGeom prst="rect">
              <a:avLst/>
            </a:prstGeom>
            <a:solidFill>
              <a:srgbClr val="F3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8538691" y="5341957"/>
              <a:ext cx="1367310" cy="272955"/>
            </a:xfrm>
            <a:prstGeom prst="rect">
              <a:avLst/>
            </a:prstGeom>
            <a:solidFill>
              <a:srgbClr val="427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Tree>
    <p:extLst>
      <p:ext uri="{BB962C8B-B14F-4D97-AF65-F5344CB8AC3E}">
        <p14:creationId xmlns:p14="http://schemas.microsoft.com/office/powerpoint/2010/main" val="3551400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2087" y="552647"/>
            <a:ext cx="1215141" cy="461665"/>
          </a:xfrm>
          <a:prstGeom prst="rect">
            <a:avLst/>
          </a:prstGeom>
        </p:spPr>
        <p:txBody>
          <a:bodyPr wrap="none">
            <a:spAutoFit/>
          </a:bodyPr>
          <a:lstStyle/>
          <a:p>
            <a:r>
              <a:rPr lang="id-ID" sz="2400" b="1" dirty="0" smtClean="0"/>
              <a:t>TUJUAN</a:t>
            </a:r>
            <a:endParaRPr lang="id-ID" sz="2400" b="1" dirty="0"/>
          </a:p>
        </p:txBody>
      </p:sp>
      <p:sp>
        <p:nvSpPr>
          <p:cNvPr id="3" name="Rectangle 2"/>
          <p:cNvSpPr/>
          <p:nvPr/>
        </p:nvSpPr>
        <p:spPr>
          <a:xfrm>
            <a:off x="852087" y="1206042"/>
            <a:ext cx="8678278" cy="307777"/>
          </a:xfrm>
          <a:prstGeom prst="rect">
            <a:avLst/>
          </a:prstGeom>
        </p:spPr>
        <p:txBody>
          <a:bodyPr wrap="square">
            <a:spAutoFit/>
          </a:bodyPr>
          <a:lstStyle/>
          <a:p>
            <a:pPr marL="342900" indent="-342900">
              <a:buFont typeface="+mj-lt"/>
              <a:buAutoNum type="alphaUcPeriod"/>
            </a:pPr>
            <a:r>
              <a:rPr lang="id-ID" sz="1400" b="1" dirty="0" smtClean="0"/>
              <a:t>Sebagai pusat pendidikan dan pelatihan entrepreneur, Yayasan Kesatriaan Entrepreneur Indonesia bertujuan :</a:t>
            </a:r>
            <a:endParaRPr lang="id-ID" sz="1400" b="1" dirty="0"/>
          </a:p>
        </p:txBody>
      </p:sp>
      <p:sp>
        <p:nvSpPr>
          <p:cNvPr id="4" name="Rectangle 3"/>
          <p:cNvSpPr/>
          <p:nvPr/>
        </p:nvSpPr>
        <p:spPr>
          <a:xfrm>
            <a:off x="1270650" y="1601755"/>
            <a:ext cx="7969942" cy="2908489"/>
          </a:xfrm>
          <a:prstGeom prst="rect">
            <a:avLst/>
          </a:prstGeom>
        </p:spPr>
        <p:txBody>
          <a:bodyPr wrap="square">
            <a:spAutoFit/>
          </a:bodyPr>
          <a:lstStyle/>
          <a:p>
            <a:pPr marL="342900" indent="-342900" algn="just">
              <a:spcAft>
                <a:spcPts val="300"/>
              </a:spcAft>
              <a:buFont typeface="+mj-lt"/>
              <a:buAutoNum type="arabicPeriod"/>
            </a:pPr>
            <a:r>
              <a:rPr lang="id-ID" sz="1400" dirty="0" smtClean="0"/>
              <a:t>Mencetak entrepreneur muda yang tangguh dan bersedia mengembangkan diri.</a:t>
            </a:r>
          </a:p>
          <a:p>
            <a:pPr marL="342900" indent="-342900" algn="just">
              <a:spcAft>
                <a:spcPts val="300"/>
              </a:spcAft>
              <a:buFont typeface="+mj-lt"/>
              <a:buAutoNum type="arabicPeriod"/>
            </a:pPr>
            <a:r>
              <a:rPr lang="id-ID" sz="1400" dirty="0" smtClean="0"/>
              <a:t>Melaksanakan pendidikan, pelatihan dan menjadi avalis entrepreneurship bagi kalangan muda, pelajar dan mahasiswa.</a:t>
            </a:r>
          </a:p>
          <a:p>
            <a:pPr marL="342900" indent="-342900" algn="just">
              <a:spcAft>
                <a:spcPts val="300"/>
              </a:spcAft>
              <a:buFont typeface="+mj-lt"/>
              <a:buAutoNum type="arabicPeriod"/>
            </a:pPr>
            <a:r>
              <a:rPr lang="id-ID" sz="1400" dirty="0" smtClean="0"/>
              <a:t>Menciptakan inkubator bisnis baru bagi entrepreneur muda yang telah memulai usaha rintisan (startup)</a:t>
            </a:r>
          </a:p>
          <a:p>
            <a:pPr marL="342900" indent="-342900" algn="just">
              <a:spcAft>
                <a:spcPts val="300"/>
              </a:spcAft>
              <a:buFont typeface="+mj-lt"/>
              <a:buAutoNum type="arabicPeriod"/>
            </a:pPr>
            <a:r>
              <a:rPr lang="id-ID" sz="1400" dirty="0" smtClean="0"/>
              <a:t>Mempromosikan inovasi, inisiatif dan semangat entrepreneurship kepada kalangan muda sebagai generasi pelaku usaha dimasa mendatang</a:t>
            </a:r>
          </a:p>
          <a:p>
            <a:pPr marL="342900" indent="-342900" algn="just">
              <a:spcAft>
                <a:spcPts val="300"/>
              </a:spcAft>
              <a:buFont typeface="+mj-lt"/>
              <a:buAutoNum type="arabicPeriod"/>
            </a:pPr>
            <a:r>
              <a:rPr lang="id-ID" sz="1400" dirty="0" smtClean="0"/>
              <a:t>Membangun jejaring dengan entrepreneur, pemerintah dan stakeholder lainnya untuk mendukung pengembangan entrepreneurship muda di Indonesia.</a:t>
            </a:r>
          </a:p>
          <a:p>
            <a:pPr marL="342900" indent="-342900" algn="just">
              <a:spcAft>
                <a:spcPts val="300"/>
              </a:spcAft>
              <a:buFont typeface="+mj-lt"/>
              <a:buAutoNum type="arabicPeriod"/>
            </a:pPr>
            <a:r>
              <a:rPr lang="id-ID" sz="1400" dirty="0" smtClean="0"/>
              <a:t>Membangun database dan melakukan kajian entrepreneurship di Indonesia.</a:t>
            </a:r>
          </a:p>
          <a:p>
            <a:pPr marL="342900" indent="-342900" algn="just">
              <a:spcAft>
                <a:spcPts val="300"/>
              </a:spcAft>
              <a:buFont typeface="+mj-lt"/>
              <a:buAutoNum type="arabicPeriod"/>
            </a:pPr>
            <a:r>
              <a:rPr lang="id-ID" sz="1400" dirty="0" smtClean="0"/>
              <a:t>Memperkuat solidaritas enterpreneur nasional dalam menghadapi ekspansi pasar asing, sehingga menjadi tuan di rumah sendiri</a:t>
            </a:r>
            <a:endParaRPr lang="id-ID" sz="1400" dirty="0"/>
          </a:p>
        </p:txBody>
      </p:sp>
      <p:sp>
        <p:nvSpPr>
          <p:cNvPr id="5" name="Rectangle 4"/>
          <p:cNvSpPr/>
          <p:nvPr/>
        </p:nvSpPr>
        <p:spPr>
          <a:xfrm>
            <a:off x="852086" y="4751738"/>
            <a:ext cx="8678279" cy="307777"/>
          </a:xfrm>
          <a:prstGeom prst="rect">
            <a:avLst/>
          </a:prstGeom>
        </p:spPr>
        <p:txBody>
          <a:bodyPr wrap="square">
            <a:spAutoFit/>
          </a:bodyPr>
          <a:lstStyle/>
          <a:p>
            <a:pPr marL="342900" indent="-342900">
              <a:buFont typeface="+mj-lt"/>
              <a:buAutoNum type="alphaUcPeriod" startAt="2"/>
            </a:pPr>
            <a:r>
              <a:rPr lang="id-ID" sz="1400" b="1" dirty="0" smtClean="0"/>
              <a:t>Sebagai Lembaga Pendidikan Pesantren Entrepreneur, Yayasan Kesatriaan Entrepreneur Indonesia bertujuan :</a:t>
            </a:r>
            <a:endParaRPr lang="id-ID" sz="1400" b="1" dirty="0"/>
          </a:p>
        </p:txBody>
      </p:sp>
      <p:sp>
        <p:nvSpPr>
          <p:cNvPr id="6" name="Rectangle 5"/>
          <p:cNvSpPr/>
          <p:nvPr/>
        </p:nvSpPr>
        <p:spPr>
          <a:xfrm>
            <a:off x="1214959" y="5173209"/>
            <a:ext cx="8199498" cy="1208023"/>
          </a:xfrm>
          <a:prstGeom prst="rect">
            <a:avLst/>
          </a:prstGeom>
        </p:spPr>
        <p:txBody>
          <a:bodyPr wrap="square">
            <a:spAutoFit/>
          </a:bodyPr>
          <a:lstStyle/>
          <a:p>
            <a:pPr marL="342900" indent="-342900" algn="just">
              <a:spcAft>
                <a:spcPts val="300"/>
              </a:spcAft>
              <a:buFont typeface="+mj-lt"/>
              <a:buAutoNum type="arabicPeriod"/>
            </a:pPr>
            <a:r>
              <a:rPr lang="id-ID" sz="1400" dirty="0" smtClean="0"/>
              <a:t>Mengelola Lembaga Pendidikan Pesantren Entrepreneur setingkat SMA, dengan memadukan kurikulum agama, teknologi dan entrepreneurship</a:t>
            </a:r>
          </a:p>
          <a:p>
            <a:pPr marL="342900" indent="-342900" algn="just">
              <a:spcAft>
                <a:spcPts val="300"/>
              </a:spcAft>
              <a:buFont typeface="+mj-lt"/>
              <a:buAutoNum type="arabicPeriod"/>
            </a:pPr>
            <a:r>
              <a:rPr lang="id-ID" sz="1400" dirty="0" smtClean="0"/>
              <a:t>Melahirkan generasi muda yang berilmu dan berkhlak Qur’an, memiliki jiwa kepemimpinan ditengah umat, serta mampu menggerakkan ekonomi umat dengan mendirikan dan mengelola usaha ekonomi mandiri</a:t>
            </a:r>
            <a:endParaRPr lang="id-ID" sz="1400" dirty="0"/>
          </a:p>
        </p:txBody>
      </p:sp>
      <p:sp>
        <p:nvSpPr>
          <p:cNvPr id="7" name="Snip Single Corner Rectangle 6"/>
          <p:cNvSpPr/>
          <p:nvPr/>
        </p:nvSpPr>
        <p:spPr>
          <a:xfrm>
            <a:off x="0" y="6433493"/>
            <a:ext cx="1214959"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2511380" y="-1520"/>
            <a:ext cx="7399034"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492782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579" y="523064"/>
            <a:ext cx="6978410" cy="523220"/>
          </a:xfrm>
          <a:prstGeom prst="rect">
            <a:avLst/>
          </a:prstGeom>
        </p:spPr>
        <p:txBody>
          <a:bodyPr wrap="square">
            <a:spAutoFit/>
          </a:bodyPr>
          <a:lstStyle/>
          <a:p>
            <a:r>
              <a:rPr lang="id-ID" sz="2800" b="1" dirty="0" smtClean="0"/>
              <a:t>INDIKATOR TARGET CAPAIAN TAHUN 2022</a:t>
            </a:r>
            <a:endParaRPr lang="id-ID" sz="2800" b="1" dirty="0"/>
          </a:p>
        </p:txBody>
      </p:sp>
      <p:sp>
        <p:nvSpPr>
          <p:cNvPr id="3" name="Rectangle 2"/>
          <p:cNvSpPr/>
          <p:nvPr/>
        </p:nvSpPr>
        <p:spPr>
          <a:xfrm>
            <a:off x="529974" y="1046284"/>
            <a:ext cx="622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5" name="Snip Single Corner Rectangle 4"/>
          <p:cNvSpPr/>
          <p:nvPr/>
        </p:nvSpPr>
        <p:spPr>
          <a:xfrm>
            <a:off x="0" y="6427371"/>
            <a:ext cx="3451538"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218" y="1506251"/>
            <a:ext cx="5048045" cy="4826527"/>
          </a:xfrm>
          <a:prstGeom prst="rect">
            <a:avLst/>
          </a:prstGeom>
        </p:spPr>
      </p:pic>
      <p:sp>
        <p:nvSpPr>
          <p:cNvPr id="6" name="Rectangle 5"/>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7" name="Snip Single Corner Rectangle 6"/>
          <p:cNvSpPr/>
          <p:nvPr/>
        </p:nvSpPr>
        <p:spPr>
          <a:xfrm rot="10800000">
            <a:off x="7057622" y="-1520"/>
            <a:ext cx="2852791"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0227" t="-847" r="19649" b="-416"/>
          <a:stretch/>
        </p:blipFill>
        <p:spPr>
          <a:xfrm>
            <a:off x="6353017" y="2189409"/>
            <a:ext cx="2946516" cy="2836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621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2800" y="1367728"/>
            <a:ext cx="7499604" cy="4878618"/>
          </a:xfrm>
          <a:prstGeom prst="rect">
            <a:avLst/>
          </a:prstGeom>
        </p:spPr>
      </p:pic>
      <p:sp>
        <p:nvSpPr>
          <p:cNvPr id="2" name="Rectangle 1"/>
          <p:cNvSpPr/>
          <p:nvPr/>
        </p:nvSpPr>
        <p:spPr>
          <a:xfrm>
            <a:off x="443359" y="561041"/>
            <a:ext cx="4102662" cy="523220"/>
          </a:xfrm>
          <a:prstGeom prst="rect">
            <a:avLst/>
          </a:prstGeom>
        </p:spPr>
        <p:txBody>
          <a:bodyPr wrap="none">
            <a:spAutoFit/>
          </a:bodyPr>
          <a:lstStyle/>
          <a:p>
            <a:r>
              <a:rPr lang="id-ID" sz="2800" b="1" dirty="0" smtClean="0"/>
              <a:t>PROGRAM DAN KEGIATAN</a:t>
            </a:r>
            <a:endParaRPr lang="id-ID" sz="2800" b="1" dirty="0"/>
          </a:p>
        </p:txBody>
      </p:sp>
      <p:sp>
        <p:nvSpPr>
          <p:cNvPr id="3" name="Rectangle 2"/>
          <p:cNvSpPr/>
          <p:nvPr/>
        </p:nvSpPr>
        <p:spPr>
          <a:xfrm>
            <a:off x="529974" y="1046284"/>
            <a:ext cx="388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Rectangle 3"/>
          <p:cNvSpPr/>
          <p:nvPr/>
        </p:nvSpPr>
        <p:spPr>
          <a:xfrm>
            <a:off x="529974" y="1350139"/>
            <a:ext cx="2870049" cy="1754326"/>
          </a:xfrm>
          <a:prstGeom prst="rect">
            <a:avLst/>
          </a:prstGeom>
        </p:spPr>
        <p:txBody>
          <a:bodyPr wrap="square">
            <a:spAutoFit/>
          </a:bodyPr>
          <a:lstStyle/>
          <a:p>
            <a:r>
              <a:rPr lang="id-ID" sz="1200" dirty="0" smtClean="0"/>
              <a:t>Untuk meraih rencana capaian dan target tersebut, Yayasan Kesatriaan Entrepreneur Indonesia akan membangun rangkaian program/ kegiatan, mempersiapkan sarana dan prasarana, serta melakukan kolaborasi dengan berbagai pihak yang memiliki atensi terhadap sosio entrepreneur, generasi muda serta memperkuat perekonomian nasional.</a:t>
            </a:r>
            <a:endParaRPr lang="id-ID" sz="1200" dirty="0"/>
          </a:p>
        </p:txBody>
      </p:sp>
      <p:sp>
        <p:nvSpPr>
          <p:cNvPr id="6" name="Snip Single Corner Rectangle 5"/>
          <p:cNvSpPr/>
          <p:nvPr/>
        </p:nvSpPr>
        <p:spPr>
          <a:xfrm>
            <a:off x="0" y="6427371"/>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4952999" y="-1520"/>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857448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nector: Elbow 15">
            <a:extLst>
              <a:ext uri="{FF2B5EF4-FFF2-40B4-BE49-F238E27FC236}">
                <a16:creationId xmlns="" xmlns:a16="http://schemas.microsoft.com/office/drawing/2014/main" id="{3D3CFE15-0104-4906-B08E-43087D1E7F23}"/>
              </a:ext>
            </a:extLst>
          </p:cNvPr>
          <p:cNvCxnSpPr>
            <a:cxnSpLocks/>
            <a:stCxn id="4" idx="1"/>
            <a:endCxn id="3" idx="3"/>
          </p:cNvCxnSpPr>
          <p:nvPr/>
        </p:nvCxnSpPr>
        <p:spPr>
          <a:xfrm rot="10800000">
            <a:off x="2250585" y="2831609"/>
            <a:ext cx="832158" cy="1152000"/>
          </a:xfrm>
          <a:prstGeom prst="bentConnector3">
            <a:avLst>
              <a:gd name="adj1" fmla="val 50000"/>
            </a:avLst>
          </a:prstGeom>
          <a:ln>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 name="Rectangle: Rounded Corners 2">
            <a:extLst>
              <a:ext uri="{FF2B5EF4-FFF2-40B4-BE49-F238E27FC236}">
                <a16:creationId xmlns="" xmlns:a16="http://schemas.microsoft.com/office/drawing/2014/main" id="{742E5DC7-0AA8-479B-904B-3363D6A567B1}"/>
              </a:ext>
            </a:extLst>
          </p:cNvPr>
          <p:cNvSpPr/>
          <p:nvPr/>
        </p:nvSpPr>
        <p:spPr>
          <a:xfrm>
            <a:off x="819350" y="2531700"/>
            <a:ext cx="1431235" cy="437321"/>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id-ID" sz="1600" b="1">
                <a:solidFill>
                  <a:schemeClr val="tx1"/>
                </a:solidFill>
              </a:rPr>
              <a:t>BANK</a:t>
            </a:r>
          </a:p>
        </p:txBody>
      </p:sp>
      <p:sp>
        <p:nvSpPr>
          <p:cNvPr id="4" name="Rectangle: Rounded Corners 3">
            <a:extLst>
              <a:ext uri="{FF2B5EF4-FFF2-40B4-BE49-F238E27FC236}">
                <a16:creationId xmlns="" xmlns:a16="http://schemas.microsoft.com/office/drawing/2014/main" id="{FD27C272-FFD2-43F6-ABFD-F117D99870D7}"/>
              </a:ext>
            </a:extLst>
          </p:cNvPr>
          <p:cNvSpPr/>
          <p:nvPr/>
        </p:nvSpPr>
        <p:spPr>
          <a:xfrm>
            <a:off x="3082743" y="3732751"/>
            <a:ext cx="1641979" cy="501715"/>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200" b="1" u="sng" dirty="0"/>
              <a:t>WIDODO MAKMUR</a:t>
            </a:r>
          </a:p>
          <a:p>
            <a:pPr algn="ctr"/>
            <a:r>
              <a:rPr lang="id-ID" sz="1200" b="1" dirty="0"/>
              <a:t>PT. WMU</a:t>
            </a:r>
          </a:p>
        </p:txBody>
      </p:sp>
      <p:sp>
        <p:nvSpPr>
          <p:cNvPr id="5" name="Rectangle: Rounded Corners 4">
            <a:extLst>
              <a:ext uri="{FF2B5EF4-FFF2-40B4-BE49-F238E27FC236}">
                <a16:creationId xmlns="" xmlns:a16="http://schemas.microsoft.com/office/drawing/2014/main" id="{6BACBFE4-6D66-4F79-B4E4-6183867833ED}"/>
              </a:ext>
            </a:extLst>
          </p:cNvPr>
          <p:cNvSpPr/>
          <p:nvPr/>
        </p:nvSpPr>
        <p:spPr>
          <a:xfrm>
            <a:off x="6208102" y="3486841"/>
            <a:ext cx="2060834" cy="9497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200" b="1" dirty="0">
                <a:solidFill>
                  <a:schemeClr val="tx1">
                    <a:lumMod val="95000"/>
                    <a:lumOff val="5000"/>
                  </a:schemeClr>
                </a:solidFill>
              </a:rPr>
              <a:t>BADAN USAHA/ASOSIASI PETERNAK/</a:t>
            </a:r>
          </a:p>
          <a:p>
            <a:pPr algn="ctr"/>
            <a:r>
              <a:rPr lang="id-ID" sz="1200" b="1" dirty="0">
                <a:solidFill>
                  <a:schemeClr val="tx1">
                    <a:lumMod val="95000"/>
                    <a:lumOff val="5000"/>
                  </a:schemeClr>
                </a:solidFill>
              </a:rPr>
              <a:t>KOPERASI PETERNAK</a:t>
            </a:r>
            <a:endParaRPr lang="id-ID" sz="1400" b="1" dirty="0">
              <a:solidFill>
                <a:schemeClr val="tx1">
                  <a:lumMod val="95000"/>
                  <a:lumOff val="5000"/>
                </a:schemeClr>
              </a:solidFill>
            </a:endParaRPr>
          </a:p>
        </p:txBody>
      </p:sp>
      <p:sp>
        <p:nvSpPr>
          <p:cNvPr id="6" name="Rectangle: Rounded Corners 5">
            <a:extLst>
              <a:ext uri="{FF2B5EF4-FFF2-40B4-BE49-F238E27FC236}">
                <a16:creationId xmlns="" xmlns:a16="http://schemas.microsoft.com/office/drawing/2014/main" id="{7EF40D6F-6350-45DB-81AC-FB2951A7BEAB}"/>
              </a:ext>
            </a:extLst>
          </p:cNvPr>
          <p:cNvSpPr/>
          <p:nvPr/>
        </p:nvSpPr>
        <p:spPr>
          <a:xfrm>
            <a:off x="3297505" y="5052131"/>
            <a:ext cx="1616767" cy="526630"/>
          </a:xfrm>
          <a:prstGeom prst="roundRect">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id-ID" b="1">
                <a:solidFill>
                  <a:schemeClr val="bg1"/>
                </a:solidFill>
              </a:rPr>
              <a:t>PETERNAK</a:t>
            </a:r>
          </a:p>
        </p:txBody>
      </p:sp>
      <p:cxnSp>
        <p:nvCxnSpPr>
          <p:cNvPr id="8" name="Connector: Elbow 7">
            <a:extLst>
              <a:ext uri="{FF2B5EF4-FFF2-40B4-BE49-F238E27FC236}">
                <a16:creationId xmlns="" xmlns:a16="http://schemas.microsoft.com/office/drawing/2014/main" id="{FEF027AC-DC7E-430A-B685-37A573E99D0D}"/>
              </a:ext>
            </a:extLst>
          </p:cNvPr>
          <p:cNvCxnSpPr>
            <a:stCxn id="6" idx="1"/>
            <a:endCxn id="3" idx="2"/>
          </p:cNvCxnSpPr>
          <p:nvPr/>
        </p:nvCxnSpPr>
        <p:spPr>
          <a:xfrm rot="10800000">
            <a:off x="1534969" y="2969022"/>
            <a:ext cx="1762537" cy="2346425"/>
          </a:xfrm>
          <a:prstGeom prst="bentConnector2">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10" name="Connector: Elbow 9">
            <a:extLst>
              <a:ext uri="{FF2B5EF4-FFF2-40B4-BE49-F238E27FC236}">
                <a16:creationId xmlns="" xmlns:a16="http://schemas.microsoft.com/office/drawing/2014/main" id="{7D8DE1ED-6DEE-480C-B25B-902B43247BB4}"/>
              </a:ext>
            </a:extLst>
          </p:cNvPr>
          <p:cNvCxnSpPr>
            <a:cxnSpLocks/>
            <a:stCxn id="3" idx="3"/>
            <a:endCxn id="5" idx="0"/>
          </p:cNvCxnSpPr>
          <p:nvPr/>
        </p:nvCxnSpPr>
        <p:spPr>
          <a:xfrm>
            <a:off x="2250585" y="2750361"/>
            <a:ext cx="4987934" cy="73648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Connector: Elbow 11">
            <a:extLst>
              <a:ext uri="{FF2B5EF4-FFF2-40B4-BE49-F238E27FC236}">
                <a16:creationId xmlns="" xmlns:a16="http://schemas.microsoft.com/office/drawing/2014/main" id="{A62A4E0B-54A4-45C0-BE84-DD9C66F05911}"/>
              </a:ext>
            </a:extLst>
          </p:cNvPr>
          <p:cNvCxnSpPr>
            <a:cxnSpLocks/>
            <a:stCxn id="5" idx="2"/>
            <a:endCxn id="6" idx="3"/>
          </p:cNvCxnSpPr>
          <p:nvPr/>
        </p:nvCxnSpPr>
        <p:spPr>
          <a:xfrm rot="5400000">
            <a:off x="5636954" y="3713881"/>
            <a:ext cx="878884" cy="2324247"/>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 xmlns:a16="http://schemas.microsoft.com/office/drawing/2014/main" id="{0FC5EB8A-4D69-4B43-89D0-130DE2163C03}"/>
              </a:ext>
            </a:extLst>
          </p:cNvPr>
          <p:cNvCxnSpPr/>
          <p:nvPr/>
        </p:nvCxnSpPr>
        <p:spPr>
          <a:xfrm>
            <a:off x="3903732" y="4269326"/>
            <a:ext cx="0" cy="75600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 xmlns:a16="http://schemas.microsoft.com/office/drawing/2014/main" id="{935E77BB-DFB5-42D4-BF6A-C46EC0546895}"/>
              </a:ext>
            </a:extLst>
          </p:cNvPr>
          <p:cNvCxnSpPr>
            <a:cxnSpLocks/>
          </p:cNvCxnSpPr>
          <p:nvPr/>
        </p:nvCxnSpPr>
        <p:spPr>
          <a:xfrm flipV="1">
            <a:off x="4711469" y="3976263"/>
            <a:ext cx="1476000" cy="4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 xmlns:a16="http://schemas.microsoft.com/office/drawing/2014/main" id="{E7F4ECBC-07E0-450C-9AF8-61D049ECEBC1}"/>
              </a:ext>
            </a:extLst>
          </p:cNvPr>
          <p:cNvSpPr txBox="1"/>
          <p:nvPr/>
        </p:nvSpPr>
        <p:spPr>
          <a:xfrm>
            <a:off x="1159019" y="3544312"/>
            <a:ext cx="353943" cy="1577439"/>
          </a:xfrm>
          <a:prstGeom prst="rect">
            <a:avLst/>
          </a:prstGeom>
          <a:noFill/>
        </p:spPr>
        <p:txBody>
          <a:bodyPr vert="vert270" wrap="square" rtlCol="0">
            <a:spAutoFit/>
          </a:bodyPr>
          <a:lstStyle/>
          <a:p>
            <a:r>
              <a:rPr lang="id-ID" sz="1100" smtClean="0"/>
              <a:t>Pembiayaan</a:t>
            </a:r>
            <a:endParaRPr lang="id-ID" sz="1100" dirty="0"/>
          </a:p>
        </p:txBody>
      </p:sp>
      <p:sp>
        <p:nvSpPr>
          <p:cNvPr id="26" name="TextBox 25">
            <a:extLst>
              <a:ext uri="{FF2B5EF4-FFF2-40B4-BE49-F238E27FC236}">
                <a16:creationId xmlns="" xmlns:a16="http://schemas.microsoft.com/office/drawing/2014/main" id="{0DFAC3F3-8BBE-49A4-81E6-1D6457B934A1}"/>
              </a:ext>
            </a:extLst>
          </p:cNvPr>
          <p:cNvSpPr txBox="1"/>
          <p:nvPr/>
        </p:nvSpPr>
        <p:spPr>
          <a:xfrm>
            <a:off x="3953793" y="4436760"/>
            <a:ext cx="1179996" cy="430887"/>
          </a:xfrm>
          <a:prstGeom prst="rect">
            <a:avLst/>
          </a:prstGeom>
          <a:noFill/>
        </p:spPr>
        <p:txBody>
          <a:bodyPr vert="horz" wrap="square" rtlCol="0">
            <a:spAutoFit/>
          </a:bodyPr>
          <a:lstStyle/>
          <a:p>
            <a:r>
              <a:rPr lang="id-ID" sz="1100" smtClean="0"/>
              <a:t>Kerjasama kemitraan</a:t>
            </a:r>
            <a:endParaRPr lang="id-ID" sz="1100" dirty="0"/>
          </a:p>
        </p:txBody>
      </p:sp>
      <p:sp>
        <p:nvSpPr>
          <p:cNvPr id="28" name="TextBox 27">
            <a:extLst>
              <a:ext uri="{FF2B5EF4-FFF2-40B4-BE49-F238E27FC236}">
                <a16:creationId xmlns="" xmlns:a16="http://schemas.microsoft.com/office/drawing/2014/main" id="{602F7B09-8332-45B0-9EDF-EF33C6583A98}"/>
              </a:ext>
            </a:extLst>
          </p:cNvPr>
          <p:cNvSpPr txBox="1"/>
          <p:nvPr/>
        </p:nvSpPr>
        <p:spPr>
          <a:xfrm>
            <a:off x="3327232" y="2465021"/>
            <a:ext cx="2401721" cy="261610"/>
          </a:xfrm>
          <a:prstGeom prst="rect">
            <a:avLst/>
          </a:prstGeom>
          <a:noFill/>
        </p:spPr>
        <p:txBody>
          <a:bodyPr wrap="square" rtlCol="0">
            <a:spAutoFit/>
          </a:bodyPr>
          <a:lstStyle/>
          <a:p>
            <a:r>
              <a:rPr lang="id-ID" sz="1100" smtClean="0"/>
              <a:t>Koordinasi kolektif akses pembiayaan</a:t>
            </a:r>
            <a:endParaRPr lang="id-ID" sz="1100" dirty="0"/>
          </a:p>
        </p:txBody>
      </p:sp>
      <p:sp>
        <p:nvSpPr>
          <p:cNvPr id="29" name="TextBox 28">
            <a:extLst>
              <a:ext uri="{FF2B5EF4-FFF2-40B4-BE49-F238E27FC236}">
                <a16:creationId xmlns="" xmlns:a16="http://schemas.microsoft.com/office/drawing/2014/main" id="{77FFBFCC-8FCA-439C-80DA-DFC6B39CAABC}"/>
              </a:ext>
            </a:extLst>
          </p:cNvPr>
          <p:cNvSpPr txBox="1"/>
          <p:nvPr/>
        </p:nvSpPr>
        <p:spPr>
          <a:xfrm>
            <a:off x="5133789" y="5090897"/>
            <a:ext cx="2180643" cy="769441"/>
          </a:xfrm>
          <a:prstGeom prst="rect">
            <a:avLst/>
          </a:prstGeom>
          <a:noFill/>
        </p:spPr>
        <p:txBody>
          <a:bodyPr wrap="square" rtlCol="0">
            <a:spAutoFit/>
          </a:bodyPr>
          <a:lstStyle/>
          <a:p>
            <a:r>
              <a:rPr lang="id-ID" sz="1100" dirty="0"/>
              <a:t>Badan Usaha/Asosiasi/ </a:t>
            </a:r>
            <a:r>
              <a:rPr lang="id-ID" sz="1100"/>
              <a:t>Koperasi </a:t>
            </a:r>
            <a:r>
              <a:rPr lang="id-ID" sz="1100" smtClean="0"/>
              <a:t>melakukan planing, monitoring dan evaluasi kemitraan bersama anggota</a:t>
            </a:r>
            <a:endParaRPr lang="id-ID" sz="1100" dirty="0"/>
          </a:p>
        </p:txBody>
      </p:sp>
      <p:sp>
        <p:nvSpPr>
          <p:cNvPr id="30" name="TextBox 29">
            <a:extLst>
              <a:ext uri="{FF2B5EF4-FFF2-40B4-BE49-F238E27FC236}">
                <a16:creationId xmlns="" xmlns:a16="http://schemas.microsoft.com/office/drawing/2014/main" id="{F7E11A49-8D85-410E-A296-1AEE04F9F1A7}"/>
              </a:ext>
            </a:extLst>
          </p:cNvPr>
          <p:cNvSpPr txBox="1"/>
          <p:nvPr/>
        </p:nvSpPr>
        <p:spPr>
          <a:xfrm>
            <a:off x="4788538" y="3757750"/>
            <a:ext cx="1467677" cy="415498"/>
          </a:xfrm>
          <a:prstGeom prst="rect">
            <a:avLst/>
          </a:prstGeom>
          <a:noFill/>
        </p:spPr>
        <p:txBody>
          <a:bodyPr wrap="square" rtlCol="0">
            <a:spAutoFit/>
          </a:bodyPr>
          <a:lstStyle/>
          <a:p>
            <a:r>
              <a:rPr lang="id-ID" sz="1050" smtClean="0"/>
              <a:t>Monitoring bersama program kemitraan </a:t>
            </a:r>
            <a:endParaRPr lang="id-ID" sz="1050" dirty="0"/>
          </a:p>
        </p:txBody>
      </p:sp>
      <p:sp>
        <p:nvSpPr>
          <p:cNvPr id="49" name="TextBox 48">
            <a:extLst>
              <a:ext uri="{FF2B5EF4-FFF2-40B4-BE49-F238E27FC236}">
                <a16:creationId xmlns="" xmlns:a16="http://schemas.microsoft.com/office/drawing/2014/main" id="{17C63D0A-C9FE-45FC-8E7A-8B6BE0CAE77C}"/>
              </a:ext>
            </a:extLst>
          </p:cNvPr>
          <p:cNvSpPr txBox="1"/>
          <p:nvPr/>
        </p:nvSpPr>
        <p:spPr>
          <a:xfrm>
            <a:off x="7772178" y="2550561"/>
            <a:ext cx="523220" cy="1063959"/>
          </a:xfrm>
          <a:prstGeom prst="rect">
            <a:avLst/>
          </a:prstGeom>
          <a:noFill/>
        </p:spPr>
        <p:txBody>
          <a:bodyPr vert="vert" wrap="square" rtlCol="0">
            <a:spAutoFit/>
          </a:bodyPr>
          <a:lstStyle/>
          <a:p>
            <a:r>
              <a:rPr lang="id-ID" sz="1100" dirty="0"/>
              <a:t>Pelatihan &amp; pendampingan</a:t>
            </a:r>
          </a:p>
        </p:txBody>
      </p:sp>
      <p:cxnSp>
        <p:nvCxnSpPr>
          <p:cNvPr id="51" name="Connector: Elbow 50">
            <a:extLst>
              <a:ext uri="{FF2B5EF4-FFF2-40B4-BE49-F238E27FC236}">
                <a16:creationId xmlns="" xmlns:a16="http://schemas.microsoft.com/office/drawing/2014/main" id="{3F6604B2-9553-49AB-BE8B-9F87FC6EA307}"/>
              </a:ext>
            </a:extLst>
          </p:cNvPr>
          <p:cNvCxnSpPr>
            <a:endCxn id="6" idx="2"/>
          </p:cNvCxnSpPr>
          <p:nvPr/>
        </p:nvCxnSpPr>
        <p:spPr>
          <a:xfrm rot="10800000" flipV="1">
            <a:off x="4105888" y="2039997"/>
            <a:ext cx="4293704" cy="3538764"/>
          </a:xfrm>
          <a:prstGeom prst="bentConnector4">
            <a:avLst>
              <a:gd name="adj1" fmla="val 154"/>
              <a:gd name="adj2" fmla="val 10646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5" name="Straight Arrow Connector 54">
            <a:extLst>
              <a:ext uri="{FF2B5EF4-FFF2-40B4-BE49-F238E27FC236}">
                <a16:creationId xmlns="" xmlns:a16="http://schemas.microsoft.com/office/drawing/2014/main" id="{267B0FD8-248B-4C02-B27D-D58119C9FE1F}"/>
              </a:ext>
            </a:extLst>
          </p:cNvPr>
          <p:cNvCxnSpPr>
            <a:cxnSpLocks/>
          </p:cNvCxnSpPr>
          <p:nvPr/>
        </p:nvCxnSpPr>
        <p:spPr>
          <a:xfrm>
            <a:off x="7803244" y="2452185"/>
            <a:ext cx="2532" cy="104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BD2B1A5C-BA5A-44E5-B5B8-6B4970C05CD9}"/>
              </a:ext>
            </a:extLst>
          </p:cNvPr>
          <p:cNvSpPr txBox="1"/>
          <p:nvPr/>
        </p:nvSpPr>
        <p:spPr>
          <a:xfrm>
            <a:off x="8367436" y="4853007"/>
            <a:ext cx="523220" cy="1309755"/>
          </a:xfrm>
          <a:prstGeom prst="rect">
            <a:avLst/>
          </a:prstGeom>
          <a:noFill/>
        </p:spPr>
        <p:txBody>
          <a:bodyPr vert="vert" wrap="square" rtlCol="0">
            <a:spAutoFit/>
          </a:bodyPr>
          <a:lstStyle/>
          <a:p>
            <a:r>
              <a:rPr lang="id-ID" sz="1100" dirty="0"/>
              <a:t>Pelatihan &amp; pendampingan</a:t>
            </a:r>
          </a:p>
        </p:txBody>
      </p:sp>
      <p:cxnSp>
        <p:nvCxnSpPr>
          <p:cNvPr id="58" name="Connector: Elbow 57">
            <a:extLst>
              <a:ext uri="{FF2B5EF4-FFF2-40B4-BE49-F238E27FC236}">
                <a16:creationId xmlns="" xmlns:a16="http://schemas.microsoft.com/office/drawing/2014/main" id="{55D319DD-8BC5-4E7E-8FC2-276C37E58DB6}"/>
              </a:ext>
            </a:extLst>
          </p:cNvPr>
          <p:cNvCxnSpPr>
            <a:cxnSpLocks/>
          </p:cNvCxnSpPr>
          <p:nvPr/>
        </p:nvCxnSpPr>
        <p:spPr>
          <a:xfrm rot="10800000" flipV="1">
            <a:off x="1545198" y="2077744"/>
            <a:ext cx="5760000" cy="43955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 xmlns:a16="http://schemas.microsoft.com/office/drawing/2014/main" id="{A9932A33-62FA-4312-8762-1FEC5A8972AF}"/>
              </a:ext>
            </a:extLst>
          </p:cNvPr>
          <p:cNvSpPr txBox="1"/>
          <p:nvPr/>
        </p:nvSpPr>
        <p:spPr>
          <a:xfrm>
            <a:off x="3181082" y="1825182"/>
            <a:ext cx="3033242" cy="261610"/>
          </a:xfrm>
          <a:prstGeom prst="rect">
            <a:avLst/>
          </a:prstGeom>
          <a:noFill/>
        </p:spPr>
        <p:txBody>
          <a:bodyPr wrap="square" rtlCol="0">
            <a:spAutoFit/>
          </a:bodyPr>
          <a:lstStyle/>
          <a:p>
            <a:r>
              <a:rPr lang="id-ID" sz="1100" dirty="0"/>
              <a:t>YKEI membangun jejaring akses permodalan</a:t>
            </a:r>
          </a:p>
        </p:txBody>
      </p:sp>
      <p:grpSp>
        <p:nvGrpSpPr>
          <p:cNvPr id="32" name="Group 31">
            <a:extLst>
              <a:ext uri="{FF2B5EF4-FFF2-40B4-BE49-F238E27FC236}">
                <a16:creationId xmlns="" xmlns:a16="http://schemas.microsoft.com/office/drawing/2014/main" id="{BCB615A8-389F-4361-AE21-36253BBFD0EA}"/>
              </a:ext>
            </a:extLst>
          </p:cNvPr>
          <p:cNvGrpSpPr/>
          <p:nvPr/>
        </p:nvGrpSpPr>
        <p:grpSpPr>
          <a:xfrm>
            <a:off x="7314432" y="1187999"/>
            <a:ext cx="1343577" cy="1355108"/>
            <a:chOff x="3883174" y="980434"/>
            <a:chExt cx="1343577" cy="1355108"/>
          </a:xfrm>
        </p:grpSpPr>
        <p:sp>
          <p:nvSpPr>
            <p:cNvPr id="33" name="Rectangle: Rounded Corners 32">
              <a:extLst>
                <a:ext uri="{FF2B5EF4-FFF2-40B4-BE49-F238E27FC236}">
                  <a16:creationId xmlns="" xmlns:a16="http://schemas.microsoft.com/office/drawing/2014/main" id="{86A9588D-5636-49F5-AEF3-9A3D61695679}"/>
                </a:ext>
              </a:extLst>
            </p:cNvPr>
            <p:cNvSpPr/>
            <p:nvPr/>
          </p:nvSpPr>
          <p:spPr>
            <a:xfrm>
              <a:off x="3883174" y="980434"/>
              <a:ext cx="1334343" cy="1334343"/>
            </a:xfrm>
            <a:prstGeom prst="round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Picture 33">
              <a:extLst>
                <a:ext uri="{FF2B5EF4-FFF2-40B4-BE49-F238E27FC236}">
                  <a16:creationId xmlns="" xmlns:a16="http://schemas.microsoft.com/office/drawing/2014/main" id="{7E05D86C-9906-4E6A-8C54-A4B17ED27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747" y="989528"/>
              <a:ext cx="1324004" cy="1346014"/>
            </a:xfrm>
            <a:prstGeom prst="rect">
              <a:avLst/>
            </a:prstGeom>
          </p:spPr>
        </p:pic>
      </p:grpSp>
      <p:sp>
        <p:nvSpPr>
          <p:cNvPr id="35" name="Rectangle 34"/>
          <p:cNvSpPr/>
          <p:nvPr/>
        </p:nvSpPr>
        <p:spPr>
          <a:xfrm>
            <a:off x="452884" y="548160"/>
            <a:ext cx="3341684" cy="400110"/>
          </a:xfrm>
          <a:prstGeom prst="rect">
            <a:avLst/>
          </a:prstGeom>
        </p:spPr>
        <p:txBody>
          <a:bodyPr wrap="none">
            <a:spAutoFit/>
          </a:bodyPr>
          <a:lstStyle/>
          <a:p>
            <a:r>
              <a:rPr lang="id-ID" sz="2000" b="1" dirty="0" smtClean="0"/>
              <a:t>SKEMA </a:t>
            </a:r>
            <a:r>
              <a:rPr lang="id-ID" sz="2000" b="1" smtClean="0"/>
              <a:t>KEMITRAAN </a:t>
            </a:r>
            <a:r>
              <a:rPr lang="id-ID" sz="2000" b="1" smtClean="0"/>
              <a:t>BROILER</a:t>
            </a:r>
            <a:endParaRPr lang="id-ID" sz="2000" b="1" dirty="0"/>
          </a:p>
        </p:txBody>
      </p:sp>
      <p:sp>
        <p:nvSpPr>
          <p:cNvPr id="36" name="Rectangle 35"/>
          <p:cNvSpPr/>
          <p:nvPr/>
        </p:nvSpPr>
        <p:spPr>
          <a:xfrm>
            <a:off x="529974" y="956131"/>
            <a:ext cx="3060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7" name="Snip Single Corner Rectangle 36"/>
          <p:cNvSpPr/>
          <p:nvPr/>
        </p:nvSpPr>
        <p:spPr>
          <a:xfrm>
            <a:off x="0" y="6427371"/>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9" name="Snip Single Corner Rectangle 38"/>
          <p:cNvSpPr/>
          <p:nvPr/>
        </p:nvSpPr>
        <p:spPr>
          <a:xfrm rot="10800000">
            <a:off x="4952999" y="10697"/>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0" y="12217"/>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2" name="TextBox 41">
            <a:extLst>
              <a:ext uri="{FF2B5EF4-FFF2-40B4-BE49-F238E27FC236}">
                <a16:creationId xmlns="" xmlns:a16="http://schemas.microsoft.com/office/drawing/2014/main" id="{46377B49-46A1-4957-88CC-D810C2D13D5E}"/>
              </a:ext>
            </a:extLst>
          </p:cNvPr>
          <p:cNvSpPr txBox="1"/>
          <p:nvPr/>
        </p:nvSpPr>
        <p:spPr>
          <a:xfrm>
            <a:off x="2199201" y="3306479"/>
            <a:ext cx="518890" cy="261610"/>
          </a:xfrm>
          <a:prstGeom prst="rect">
            <a:avLst/>
          </a:prstGeom>
          <a:noFill/>
        </p:spPr>
        <p:txBody>
          <a:bodyPr wrap="square" rtlCol="0">
            <a:spAutoFit/>
          </a:bodyPr>
          <a:lstStyle/>
          <a:p>
            <a:r>
              <a:rPr lang="id-ID" sz="1100" smtClean="0"/>
              <a:t>MoU</a:t>
            </a:r>
            <a:endParaRPr lang="id-ID" sz="1100" dirty="0"/>
          </a:p>
        </p:txBody>
      </p:sp>
    </p:spTree>
    <p:extLst>
      <p:ext uri="{BB962C8B-B14F-4D97-AF65-F5344CB8AC3E}">
        <p14:creationId xmlns:p14="http://schemas.microsoft.com/office/powerpoint/2010/main" val="160694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12F8D8E-90E7-4C20-B6C2-5747453BBC4B}"/>
              </a:ext>
            </a:extLst>
          </p:cNvPr>
          <p:cNvSpPr txBox="1"/>
          <p:nvPr/>
        </p:nvSpPr>
        <p:spPr>
          <a:xfrm>
            <a:off x="2897517" y="3748951"/>
            <a:ext cx="1762540" cy="830997"/>
          </a:xfrm>
          <a:prstGeom prst="rect">
            <a:avLst/>
          </a:prstGeom>
          <a:noFill/>
        </p:spPr>
        <p:txBody>
          <a:bodyPr wrap="square" rtlCol="0">
            <a:spAutoFit/>
          </a:bodyPr>
          <a:lstStyle/>
          <a:p>
            <a:r>
              <a:rPr lang="id-ID" sz="1200"/>
              <a:t>Pelatihan manajemen usaha, akses permodalan untuk modal pembelian gabah, pendampingan</a:t>
            </a:r>
          </a:p>
        </p:txBody>
      </p:sp>
      <p:sp>
        <p:nvSpPr>
          <p:cNvPr id="9" name="Rectangle: Rounded Corners 8">
            <a:extLst>
              <a:ext uri="{FF2B5EF4-FFF2-40B4-BE49-F238E27FC236}">
                <a16:creationId xmlns="" xmlns:a16="http://schemas.microsoft.com/office/drawing/2014/main" id="{100DE538-3961-4195-ACEC-39C1D59E6E67}"/>
              </a:ext>
            </a:extLst>
          </p:cNvPr>
          <p:cNvSpPr/>
          <p:nvPr/>
        </p:nvSpPr>
        <p:spPr>
          <a:xfrm>
            <a:off x="3970702" y="4973755"/>
            <a:ext cx="1796902" cy="438743"/>
          </a:xfrm>
          <a:prstGeom prst="round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id-ID" sz="1400" b="1" dirty="0">
                <a:solidFill>
                  <a:schemeClr val="bg1"/>
                </a:solidFill>
              </a:rPr>
              <a:t>Usaha Penggilingan Padi</a:t>
            </a:r>
          </a:p>
        </p:txBody>
      </p:sp>
      <p:cxnSp>
        <p:nvCxnSpPr>
          <p:cNvPr id="12" name="Straight Arrow Connector 11">
            <a:extLst>
              <a:ext uri="{FF2B5EF4-FFF2-40B4-BE49-F238E27FC236}">
                <a16:creationId xmlns="" xmlns:a16="http://schemas.microsoft.com/office/drawing/2014/main" id="{E5F01A91-BC6D-4235-84A2-632D11CFA45A}"/>
              </a:ext>
            </a:extLst>
          </p:cNvPr>
          <p:cNvCxnSpPr>
            <a:cxnSpLocks/>
          </p:cNvCxnSpPr>
          <p:nvPr/>
        </p:nvCxnSpPr>
        <p:spPr>
          <a:xfrm flipH="1">
            <a:off x="4576757" y="3046456"/>
            <a:ext cx="10634" cy="19272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5" name="Rectangle: Rounded Corners 14">
            <a:extLst>
              <a:ext uri="{FF2B5EF4-FFF2-40B4-BE49-F238E27FC236}">
                <a16:creationId xmlns="" xmlns:a16="http://schemas.microsoft.com/office/drawing/2014/main" id="{5E8A1FD7-A682-4949-8FD2-CDC75692E70A}"/>
              </a:ext>
            </a:extLst>
          </p:cNvPr>
          <p:cNvSpPr/>
          <p:nvPr/>
        </p:nvSpPr>
        <p:spPr>
          <a:xfrm>
            <a:off x="7479445" y="4961737"/>
            <a:ext cx="1233377" cy="446568"/>
          </a:xfrm>
          <a:prstGeom prst="roundRect">
            <a:avLst/>
          </a:prstGeom>
          <a:solidFill>
            <a:srgbClr val="FF993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id-ID" sz="1400" b="1">
                <a:solidFill>
                  <a:schemeClr val="bg1"/>
                </a:solidFill>
              </a:rPr>
              <a:t>BANK</a:t>
            </a:r>
          </a:p>
        </p:txBody>
      </p:sp>
      <p:cxnSp>
        <p:nvCxnSpPr>
          <p:cNvPr id="16" name="Straight Arrow Connector 15">
            <a:extLst>
              <a:ext uri="{FF2B5EF4-FFF2-40B4-BE49-F238E27FC236}">
                <a16:creationId xmlns="" xmlns:a16="http://schemas.microsoft.com/office/drawing/2014/main" id="{700C4FE1-5EB8-46B9-986D-86F5F1DE1DE5}"/>
              </a:ext>
            </a:extLst>
          </p:cNvPr>
          <p:cNvCxnSpPr>
            <a:stCxn id="9" idx="3"/>
            <a:endCxn id="15" idx="1"/>
          </p:cNvCxnSpPr>
          <p:nvPr/>
        </p:nvCxnSpPr>
        <p:spPr>
          <a:xfrm flipV="1">
            <a:off x="5767604" y="5185022"/>
            <a:ext cx="1711840" cy="8105"/>
          </a:xfrm>
          <a:prstGeom prst="straightConnector1">
            <a:avLst/>
          </a:prstGeom>
          <a:ln>
            <a:solidFill>
              <a:srgbClr val="00B050"/>
            </a:solidFill>
            <a:tailEnd type="triangle"/>
          </a:ln>
        </p:spPr>
        <p:style>
          <a:lnRef idx="2">
            <a:schemeClr val="accent4"/>
          </a:lnRef>
          <a:fillRef idx="0">
            <a:schemeClr val="accent4"/>
          </a:fillRef>
          <a:effectRef idx="1">
            <a:schemeClr val="accent4"/>
          </a:effectRef>
          <a:fontRef idx="minor">
            <a:schemeClr val="tx1"/>
          </a:fontRef>
        </p:style>
      </p:cxnSp>
      <p:sp>
        <p:nvSpPr>
          <p:cNvPr id="17" name="TextBox 16">
            <a:extLst>
              <a:ext uri="{FF2B5EF4-FFF2-40B4-BE49-F238E27FC236}">
                <a16:creationId xmlns="" xmlns:a16="http://schemas.microsoft.com/office/drawing/2014/main" id="{B8933A77-C654-4EBD-BD21-F028BC128295}"/>
              </a:ext>
            </a:extLst>
          </p:cNvPr>
          <p:cNvSpPr txBox="1"/>
          <p:nvPr/>
        </p:nvSpPr>
        <p:spPr>
          <a:xfrm>
            <a:off x="6065314" y="5218702"/>
            <a:ext cx="1414130" cy="276999"/>
          </a:xfrm>
          <a:prstGeom prst="rect">
            <a:avLst/>
          </a:prstGeom>
          <a:noFill/>
        </p:spPr>
        <p:txBody>
          <a:bodyPr wrap="square" rtlCol="0">
            <a:spAutoFit/>
          </a:bodyPr>
          <a:lstStyle/>
          <a:p>
            <a:r>
              <a:rPr lang="id-ID" sz="1200"/>
              <a:t>Mengajukan kredit</a:t>
            </a:r>
          </a:p>
        </p:txBody>
      </p:sp>
      <p:sp>
        <p:nvSpPr>
          <p:cNvPr id="18" name="Rectangle: Rounded Corners 17">
            <a:extLst>
              <a:ext uri="{FF2B5EF4-FFF2-40B4-BE49-F238E27FC236}">
                <a16:creationId xmlns="" xmlns:a16="http://schemas.microsoft.com/office/drawing/2014/main" id="{BAF11971-0B95-4459-92DA-549D61D96095}"/>
              </a:ext>
            </a:extLst>
          </p:cNvPr>
          <p:cNvSpPr/>
          <p:nvPr/>
        </p:nvSpPr>
        <p:spPr>
          <a:xfrm>
            <a:off x="6286175" y="3748951"/>
            <a:ext cx="1562425" cy="427558"/>
          </a:xfrm>
          <a:prstGeom prst="roundRect">
            <a:avLst/>
          </a:prstGeom>
          <a:solidFill>
            <a:srgbClr val="FF0000"/>
          </a:solidFill>
          <a:ln>
            <a:solidFill>
              <a:srgbClr val="FF0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altLang="ja-JP" sz="1200" b="1" u="sng" dirty="0">
                <a:solidFill>
                  <a:schemeClr val="bg1"/>
                </a:solidFill>
              </a:rPr>
              <a:t>WIDODO MAKMUR</a:t>
            </a:r>
          </a:p>
          <a:p>
            <a:pPr algn="ctr"/>
            <a:r>
              <a:rPr lang="id-ID" altLang="ja-JP" sz="1200" b="1" dirty="0">
                <a:solidFill>
                  <a:schemeClr val="bg1"/>
                </a:solidFill>
              </a:rPr>
              <a:t>PT PMP</a:t>
            </a:r>
          </a:p>
        </p:txBody>
      </p:sp>
      <p:cxnSp>
        <p:nvCxnSpPr>
          <p:cNvPr id="19" name="Straight Arrow Connector 18">
            <a:extLst>
              <a:ext uri="{FF2B5EF4-FFF2-40B4-BE49-F238E27FC236}">
                <a16:creationId xmlns="" xmlns:a16="http://schemas.microsoft.com/office/drawing/2014/main" id="{B6F0EF5C-A89A-4404-BF44-D4189050D8CB}"/>
              </a:ext>
            </a:extLst>
          </p:cNvPr>
          <p:cNvCxnSpPr>
            <a:cxnSpLocks/>
            <a:stCxn id="18" idx="2"/>
          </p:cNvCxnSpPr>
          <p:nvPr/>
        </p:nvCxnSpPr>
        <p:spPr>
          <a:xfrm>
            <a:off x="7067388" y="4176509"/>
            <a:ext cx="0" cy="1042193"/>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 xmlns:a16="http://schemas.microsoft.com/office/drawing/2014/main" id="{A8C88303-EFD3-402F-AD9A-8425BB46BDE5}"/>
              </a:ext>
            </a:extLst>
          </p:cNvPr>
          <p:cNvSpPr txBox="1"/>
          <p:nvPr/>
        </p:nvSpPr>
        <p:spPr>
          <a:xfrm>
            <a:off x="7479444" y="4324991"/>
            <a:ext cx="1414130" cy="276999"/>
          </a:xfrm>
          <a:prstGeom prst="rect">
            <a:avLst/>
          </a:prstGeom>
          <a:noFill/>
        </p:spPr>
        <p:txBody>
          <a:bodyPr wrap="square" rtlCol="0">
            <a:spAutoFit/>
          </a:bodyPr>
          <a:lstStyle/>
          <a:p>
            <a:r>
              <a:rPr lang="id-ID" sz="1200"/>
              <a:t>Jaminan pembelian</a:t>
            </a:r>
          </a:p>
        </p:txBody>
      </p:sp>
      <p:cxnSp>
        <p:nvCxnSpPr>
          <p:cNvPr id="21" name="Connector: Elbow 20">
            <a:extLst>
              <a:ext uri="{FF2B5EF4-FFF2-40B4-BE49-F238E27FC236}">
                <a16:creationId xmlns="" xmlns:a16="http://schemas.microsoft.com/office/drawing/2014/main" id="{79CB296A-2936-4452-B8FD-E4AFAA18B509}"/>
              </a:ext>
            </a:extLst>
          </p:cNvPr>
          <p:cNvCxnSpPr>
            <a:cxnSpLocks/>
            <a:stCxn id="9" idx="0"/>
            <a:endCxn id="18" idx="1"/>
          </p:cNvCxnSpPr>
          <p:nvPr/>
        </p:nvCxnSpPr>
        <p:spPr>
          <a:xfrm rot="5400000" flipH="1" flipV="1">
            <a:off x="5072152" y="3759732"/>
            <a:ext cx="1011025" cy="1417022"/>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22" name="TextBox 21">
            <a:extLst>
              <a:ext uri="{FF2B5EF4-FFF2-40B4-BE49-F238E27FC236}">
                <a16:creationId xmlns="" xmlns:a16="http://schemas.microsoft.com/office/drawing/2014/main" id="{63881AA0-58BE-4CCA-908A-0702050AA5DE}"/>
              </a:ext>
            </a:extLst>
          </p:cNvPr>
          <p:cNvSpPr txBox="1"/>
          <p:nvPr/>
        </p:nvSpPr>
        <p:spPr>
          <a:xfrm>
            <a:off x="4927632" y="3915239"/>
            <a:ext cx="1414130" cy="276999"/>
          </a:xfrm>
          <a:prstGeom prst="rect">
            <a:avLst/>
          </a:prstGeom>
          <a:noFill/>
        </p:spPr>
        <p:txBody>
          <a:bodyPr wrap="square" rtlCol="0">
            <a:spAutoFit/>
          </a:bodyPr>
          <a:lstStyle/>
          <a:p>
            <a:r>
              <a:rPr lang="id-ID" sz="1200"/>
              <a:t>Pasok beras bahan</a:t>
            </a:r>
          </a:p>
        </p:txBody>
      </p:sp>
      <p:cxnSp>
        <p:nvCxnSpPr>
          <p:cNvPr id="29" name="Connector: Elbow 28">
            <a:extLst>
              <a:ext uri="{FF2B5EF4-FFF2-40B4-BE49-F238E27FC236}">
                <a16:creationId xmlns="" xmlns:a16="http://schemas.microsoft.com/office/drawing/2014/main" id="{EB814FED-5026-4A84-9F0D-217F38E7F69F}"/>
              </a:ext>
            </a:extLst>
          </p:cNvPr>
          <p:cNvCxnSpPr>
            <a:cxnSpLocks/>
            <a:endCxn id="15" idx="0"/>
          </p:cNvCxnSpPr>
          <p:nvPr/>
        </p:nvCxnSpPr>
        <p:spPr>
          <a:xfrm>
            <a:off x="5204079" y="2823173"/>
            <a:ext cx="2892054" cy="2138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F656FBF8-4D75-424F-AD7D-0F8007723C8F}"/>
              </a:ext>
            </a:extLst>
          </p:cNvPr>
          <p:cNvSpPr txBox="1"/>
          <p:nvPr/>
        </p:nvSpPr>
        <p:spPr>
          <a:xfrm>
            <a:off x="6636852" y="2319936"/>
            <a:ext cx="2065684" cy="461665"/>
          </a:xfrm>
          <a:prstGeom prst="rect">
            <a:avLst/>
          </a:prstGeom>
          <a:noFill/>
        </p:spPr>
        <p:txBody>
          <a:bodyPr wrap="square" rtlCol="0">
            <a:spAutoFit/>
          </a:bodyPr>
          <a:lstStyle/>
          <a:p>
            <a:r>
              <a:rPr lang="id-ID" sz="1200"/>
              <a:t>YKEI membangun jejaring akses permodalan</a:t>
            </a:r>
          </a:p>
        </p:txBody>
      </p:sp>
      <p:sp>
        <p:nvSpPr>
          <p:cNvPr id="23" name="Rectangle: Rounded Corners 22">
            <a:extLst>
              <a:ext uri="{FF2B5EF4-FFF2-40B4-BE49-F238E27FC236}">
                <a16:creationId xmlns="" xmlns:a16="http://schemas.microsoft.com/office/drawing/2014/main" id="{E66AF8BB-1813-4CAD-BC42-CFF2112CEC36}"/>
              </a:ext>
            </a:extLst>
          </p:cNvPr>
          <p:cNvSpPr/>
          <p:nvPr/>
        </p:nvSpPr>
        <p:spPr>
          <a:xfrm>
            <a:off x="1214962" y="3468670"/>
            <a:ext cx="1233377" cy="44656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sz="1400" b="1" dirty="0">
                <a:solidFill>
                  <a:schemeClr val="bg1"/>
                </a:solidFill>
              </a:rPr>
              <a:t>Entrepreneur Pemula</a:t>
            </a:r>
          </a:p>
        </p:txBody>
      </p:sp>
      <p:cxnSp>
        <p:nvCxnSpPr>
          <p:cNvPr id="24" name="Connector: Elbow 23">
            <a:extLst>
              <a:ext uri="{FF2B5EF4-FFF2-40B4-BE49-F238E27FC236}">
                <a16:creationId xmlns="" xmlns:a16="http://schemas.microsoft.com/office/drawing/2014/main" id="{F6009F6C-2EBC-41FA-8D47-A67FB2548747}"/>
              </a:ext>
            </a:extLst>
          </p:cNvPr>
          <p:cNvCxnSpPr>
            <a:cxnSpLocks/>
            <a:endCxn id="23" idx="0"/>
          </p:cNvCxnSpPr>
          <p:nvPr/>
        </p:nvCxnSpPr>
        <p:spPr>
          <a:xfrm rot="10800000" flipV="1">
            <a:off x="1831650" y="2823172"/>
            <a:ext cx="2139052" cy="6454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 xmlns:a16="http://schemas.microsoft.com/office/drawing/2014/main" id="{47B47C9A-9C69-45ED-9659-D2C2DE40375F}"/>
              </a:ext>
            </a:extLst>
          </p:cNvPr>
          <p:cNvCxnSpPr>
            <a:stCxn id="23" idx="2"/>
            <a:endCxn id="9" idx="1"/>
          </p:cNvCxnSpPr>
          <p:nvPr/>
        </p:nvCxnSpPr>
        <p:spPr>
          <a:xfrm rot="16200000" flipH="1">
            <a:off x="2262232" y="3484656"/>
            <a:ext cx="1277888" cy="2139052"/>
          </a:xfrm>
          <a:prstGeom prst="bentConnector2">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onnector: Elbow 27">
            <a:extLst>
              <a:ext uri="{FF2B5EF4-FFF2-40B4-BE49-F238E27FC236}">
                <a16:creationId xmlns="" xmlns:a16="http://schemas.microsoft.com/office/drawing/2014/main" id="{2AE0EF4A-570A-4841-BD58-79269D5322A5}"/>
              </a:ext>
            </a:extLst>
          </p:cNvPr>
          <p:cNvCxnSpPr>
            <a:cxnSpLocks/>
            <a:stCxn id="23" idx="1"/>
            <a:endCxn id="18" idx="0"/>
          </p:cNvCxnSpPr>
          <p:nvPr/>
        </p:nvCxnSpPr>
        <p:spPr>
          <a:xfrm rot="10800000" flipH="1" flipV="1">
            <a:off x="1214962" y="3691953"/>
            <a:ext cx="5852426" cy="56997"/>
          </a:xfrm>
          <a:prstGeom prst="bentConnector4">
            <a:avLst>
              <a:gd name="adj1" fmla="val -3906"/>
              <a:gd name="adj2" fmla="val -792821"/>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TextBox 33">
            <a:extLst>
              <a:ext uri="{FF2B5EF4-FFF2-40B4-BE49-F238E27FC236}">
                <a16:creationId xmlns="" xmlns:a16="http://schemas.microsoft.com/office/drawing/2014/main" id="{9591DD6F-9C67-48B2-8D3E-E34653991707}"/>
              </a:ext>
            </a:extLst>
          </p:cNvPr>
          <p:cNvSpPr txBox="1"/>
          <p:nvPr/>
        </p:nvSpPr>
        <p:spPr>
          <a:xfrm>
            <a:off x="5402690" y="2997820"/>
            <a:ext cx="1414130" cy="276999"/>
          </a:xfrm>
          <a:prstGeom prst="rect">
            <a:avLst/>
          </a:prstGeom>
          <a:noFill/>
        </p:spPr>
        <p:txBody>
          <a:bodyPr wrap="square" rtlCol="0">
            <a:spAutoFit/>
          </a:bodyPr>
          <a:lstStyle/>
          <a:p>
            <a:r>
              <a:rPr lang="id-ID" sz="1200"/>
              <a:t>Pasok beras bahan</a:t>
            </a:r>
          </a:p>
        </p:txBody>
      </p:sp>
      <p:sp>
        <p:nvSpPr>
          <p:cNvPr id="35" name="TextBox 34">
            <a:extLst>
              <a:ext uri="{FF2B5EF4-FFF2-40B4-BE49-F238E27FC236}">
                <a16:creationId xmlns="" xmlns:a16="http://schemas.microsoft.com/office/drawing/2014/main" id="{3C5D01A6-E193-40DE-9742-87EA44458D5A}"/>
              </a:ext>
            </a:extLst>
          </p:cNvPr>
          <p:cNvSpPr txBox="1"/>
          <p:nvPr/>
        </p:nvSpPr>
        <p:spPr>
          <a:xfrm>
            <a:off x="1361391" y="2190783"/>
            <a:ext cx="2410700" cy="646331"/>
          </a:xfrm>
          <a:prstGeom prst="rect">
            <a:avLst/>
          </a:prstGeom>
          <a:noFill/>
        </p:spPr>
        <p:txBody>
          <a:bodyPr wrap="square" rtlCol="0">
            <a:spAutoFit/>
          </a:bodyPr>
          <a:lstStyle/>
          <a:p>
            <a:r>
              <a:rPr lang="id-ID" sz="1200"/>
              <a:t>Pelatihan manajemen usaha, akses permodalan untuk modal pembelian gabah, pendampingan</a:t>
            </a:r>
          </a:p>
        </p:txBody>
      </p:sp>
      <p:sp>
        <p:nvSpPr>
          <p:cNvPr id="36" name="TextBox 35">
            <a:extLst>
              <a:ext uri="{FF2B5EF4-FFF2-40B4-BE49-F238E27FC236}">
                <a16:creationId xmlns="" xmlns:a16="http://schemas.microsoft.com/office/drawing/2014/main" id="{28A8BC5B-B23E-4D4F-9494-F12B7F47F454}"/>
              </a:ext>
            </a:extLst>
          </p:cNvPr>
          <p:cNvSpPr txBox="1"/>
          <p:nvPr/>
        </p:nvSpPr>
        <p:spPr>
          <a:xfrm>
            <a:off x="1756163" y="5193126"/>
            <a:ext cx="2065684" cy="276999"/>
          </a:xfrm>
          <a:prstGeom prst="rect">
            <a:avLst/>
          </a:prstGeom>
          <a:noFill/>
        </p:spPr>
        <p:txBody>
          <a:bodyPr wrap="square" rtlCol="0">
            <a:spAutoFit/>
          </a:bodyPr>
          <a:lstStyle/>
          <a:p>
            <a:r>
              <a:rPr lang="id-ID" sz="1200"/>
              <a:t>Jasa menggiling gabah</a:t>
            </a:r>
          </a:p>
        </p:txBody>
      </p:sp>
      <p:grpSp>
        <p:nvGrpSpPr>
          <p:cNvPr id="4" name="Group 3">
            <a:extLst>
              <a:ext uri="{FF2B5EF4-FFF2-40B4-BE49-F238E27FC236}">
                <a16:creationId xmlns="" xmlns:a16="http://schemas.microsoft.com/office/drawing/2014/main" id="{B6AAFADB-AE9E-44E1-9CE5-45DF0339F9D4}"/>
              </a:ext>
            </a:extLst>
          </p:cNvPr>
          <p:cNvGrpSpPr/>
          <p:nvPr/>
        </p:nvGrpSpPr>
        <p:grpSpPr>
          <a:xfrm>
            <a:off x="3883174" y="1706681"/>
            <a:ext cx="1343577" cy="1355108"/>
            <a:chOff x="3883174" y="980434"/>
            <a:chExt cx="1343577" cy="1355108"/>
          </a:xfrm>
        </p:grpSpPr>
        <p:sp>
          <p:nvSpPr>
            <p:cNvPr id="27" name="Rectangle: Rounded Corners 26">
              <a:extLst>
                <a:ext uri="{FF2B5EF4-FFF2-40B4-BE49-F238E27FC236}">
                  <a16:creationId xmlns="" xmlns:a16="http://schemas.microsoft.com/office/drawing/2014/main" id="{4A446888-146E-4052-8F75-72617005AD9F}"/>
                </a:ext>
              </a:extLst>
            </p:cNvPr>
            <p:cNvSpPr/>
            <p:nvPr/>
          </p:nvSpPr>
          <p:spPr>
            <a:xfrm>
              <a:off x="3883174" y="980434"/>
              <a:ext cx="1334343" cy="1334343"/>
            </a:xfrm>
            <a:prstGeom prst="round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Picture 30">
              <a:extLst>
                <a:ext uri="{FF2B5EF4-FFF2-40B4-BE49-F238E27FC236}">
                  <a16:creationId xmlns="" xmlns:a16="http://schemas.microsoft.com/office/drawing/2014/main" id="{4BD86698-6A58-468E-98ED-9077799D5D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747" y="989528"/>
              <a:ext cx="1324004" cy="1346014"/>
            </a:xfrm>
            <a:prstGeom prst="rect">
              <a:avLst/>
            </a:prstGeom>
          </p:spPr>
        </p:pic>
      </p:grpSp>
      <p:sp>
        <p:nvSpPr>
          <p:cNvPr id="32" name="Snip Single Corner Rectangle 31"/>
          <p:cNvSpPr/>
          <p:nvPr/>
        </p:nvSpPr>
        <p:spPr>
          <a:xfrm>
            <a:off x="0" y="6427371"/>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7" name="Snip Single Corner Rectangle 36"/>
          <p:cNvSpPr/>
          <p:nvPr/>
        </p:nvSpPr>
        <p:spPr>
          <a:xfrm rot="10800000">
            <a:off x="6042968" y="-2182"/>
            <a:ext cx="386744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3" name="Rectangle 42"/>
          <p:cNvSpPr/>
          <p:nvPr/>
        </p:nvSpPr>
        <p:spPr>
          <a:xfrm>
            <a:off x="443359" y="470886"/>
            <a:ext cx="5599610" cy="707886"/>
          </a:xfrm>
          <a:prstGeom prst="rect">
            <a:avLst/>
          </a:prstGeom>
        </p:spPr>
        <p:txBody>
          <a:bodyPr wrap="none">
            <a:spAutoFit/>
          </a:bodyPr>
          <a:lstStyle/>
          <a:p>
            <a:r>
              <a:rPr lang="id-ID" sz="2000" b="1" dirty="0"/>
              <a:t>SKEMA KEMITRAAN DENGAN UKM MINI RICE </a:t>
            </a:r>
            <a:r>
              <a:rPr lang="id-ID" sz="2000" b="1" dirty="0" smtClean="0"/>
              <a:t>MILL</a:t>
            </a:r>
          </a:p>
          <a:p>
            <a:r>
              <a:rPr lang="id-ID" sz="2000" b="1" dirty="0" smtClean="0"/>
              <a:t>UNTUK </a:t>
            </a:r>
            <a:r>
              <a:rPr lang="id-ID" sz="2000" b="1" dirty="0"/>
              <a:t>PASOKAN BAHAN BAKU BERAS</a:t>
            </a:r>
          </a:p>
        </p:txBody>
      </p:sp>
      <p:sp>
        <p:nvSpPr>
          <p:cNvPr id="44" name="Rectangle 43"/>
          <p:cNvSpPr/>
          <p:nvPr/>
        </p:nvSpPr>
        <p:spPr>
          <a:xfrm>
            <a:off x="529974" y="1187949"/>
            <a:ext cx="406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4108252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 xmlns:a16="http://schemas.microsoft.com/office/drawing/2014/main" id="{CCFD3322-A618-43C8-8FAE-5E74D29AADC4}"/>
              </a:ext>
            </a:extLst>
          </p:cNvPr>
          <p:cNvSpPr/>
          <p:nvPr/>
        </p:nvSpPr>
        <p:spPr>
          <a:xfrm>
            <a:off x="1065729" y="2317741"/>
            <a:ext cx="1431235" cy="4373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id-ID" b="1">
                <a:solidFill>
                  <a:schemeClr val="tx1"/>
                </a:solidFill>
              </a:rPr>
              <a:t>BANK</a:t>
            </a:r>
          </a:p>
        </p:txBody>
      </p:sp>
      <p:sp>
        <p:nvSpPr>
          <p:cNvPr id="4" name="Rectangle: Rounded Corners 3">
            <a:extLst>
              <a:ext uri="{FF2B5EF4-FFF2-40B4-BE49-F238E27FC236}">
                <a16:creationId xmlns="" xmlns:a16="http://schemas.microsoft.com/office/drawing/2014/main" id="{B6F8D8FC-A208-4A95-9234-F8BB4A539B49}"/>
              </a:ext>
            </a:extLst>
          </p:cNvPr>
          <p:cNvSpPr/>
          <p:nvPr/>
        </p:nvSpPr>
        <p:spPr>
          <a:xfrm>
            <a:off x="3537984" y="3520448"/>
            <a:ext cx="1632053" cy="4986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200" b="1" u="sng" dirty="0">
                <a:solidFill>
                  <a:schemeClr val="bg1"/>
                </a:solidFill>
              </a:rPr>
              <a:t>WIDODO MAKMUR</a:t>
            </a:r>
          </a:p>
          <a:p>
            <a:pPr algn="ctr"/>
            <a:r>
              <a:rPr lang="id-ID" sz="1200" b="1" dirty="0">
                <a:solidFill>
                  <a:schemeClr val="bg1"/>
                </a:solidFill>
              </a:rPr>
              <a:t>PT PMP</a:t>
            </a:r>
          </a:p>
        </p:txBody>
      </p:sp>
      <p:sp>
        <p:nvSpPr>
          <p:cNvPr id="5" name="Rectangle: Rounded Corners 4">
            <a:extLst>
              <a:ext uri="{FF2B5EF4-FFF2-40B4-BE49-F238E27FC236}">
                <a16:creationId xmlns="" xmlns:a16="http://schemas.microsoft.com/office/drawing/2014/main" id="{BF029952-97E4-419B-B7D7-1FAD38CCC1C0}"/>
              </a:ext>
            </a:extLst>
          </p:cNvPr>
          <p:cNvSpPr/>
          <p:nvPr/>
        </p:nvSpPr>
        <p:spPr>
          <a:xfrm>
            <a:off x="6506851" y="3523688"/>
            <a:ext cx="1821067" cy="49868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sz="1400" b="1" dirty="0">
                <a:solidFill>
                  <a:schemeClr val="tx1"/>
                </a:solidFill>
              </a:rPr>
              <a:t>BADAN USAHA/ KOPERASI PETANI</a:t>
            </a:r>
          </a:p>
        </p:txBody>
      </p:sp>
      <p:sp>
        <p:nvSpPr>
          <p:cNvPr id="6" name="Rectangle: Rounded Corners 5">
            <a:extLst>
              <a:ext uri="{FF2B5EF4-FFF2-40B4-BE49-F238E27FC236}">
                <a16:creationId xmlns="" xmlns:a16="http://schemas.microsoft.com/office/drawing/2014/main" id="{879BC183-B9E5-437C-B0AB-4827BF494FA0}"/>
              </a:ext>
            </a:extLst>
          </p:cNvPr>
          <p:cNvSpPr/>
          <p:nvPr/>
        </p:nvSpPr>
        <p:spPr>
          <a:xfrm>
            <a:off x="3543884" y="4696508"/>
            <a:ext cx="1616767" cy="52663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b="1">
                <a:solidFill>
                  <a:schemeClr val="tx1"/>
                </a:solidFill>
              </a:rPr>
              <a:t>PETANI</a:t>
            </a:r>
          </a:p>
        </p:txBody>
      </p:sp>
      <p:cxnSp>
        <p:nvCxnSpPr>
          <p:cNvPr id="7" name="Connector: Elbow 6">
            <a:extLst>
              <a:ext uri="{FF2B5EF4-FFF2-40B4-BE49-F238E27FC236}">
                <a16:creationId xmlns="" xmlns:a16="http://schemas.microsoft.com/office/drawing/2014/main" id="{560321EA-2EE0-4590-ACC7-0FD94732AA15}"/>
              </a:ext>
            </a:extLst>
          </p:cNvPr>
          <p:cNvCxnSpPr>
            <a:stCxn id="6" idx="1"/>
            <a:endCxn id="3" idx="2"/>
          </p:cNvCxnSpPr>
          <p:nvPr/>
        </p:nvCxnSpPr>
        <p:spPr>
          <a:xfrm rot="10800000">
            <a:off x="1781348" y="2755063"/>
            <a:ext cx="1762537" cy="2204761"/>
          </a:xfrm>
          <a:prstGeom prst="bentConnector2">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8" name="Connector: Elbow 7">
            <a:extLst>
              <a:ext uri="{FF2B5EF4-FFF2-40B4-BE49-F238E27FC236}">
                <a16:creationId xmlns="" xmlns:a16="http://schemas.microsoft.com/office/drawing/2014/main" id="{8BC7FD88-F281-4757-A740-5BCBC21CACDA}"/>
              </a:ext>
            </a:extLst>
          </p:cNvPr>
          <p:cNvCxnSpPr>
            <a:cxnSpLocks/>
            <a:stCxn id="3" idx="3"/>
            <a:endCxn id="5" idx="0"/>
          </p:cNvCxnSpPr>
          <p:nvPr/>
        </p:nvCxnSpPr>
        <p:spPr>
          <a:xfrm>
            <a:off x="2496964" y="2536402"/>
            <a:ext cx="4920421" cy="987286"/>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Connector: Elbow 8">
            <a:extLst>
              <a:ext uri="{FF2B5EF4-FFF2-40B4-BE49-F238E27FC236}">
                <a16:creationId xmlns="" xmlns:a16="http://schemas.microsoft.com/office/drawing/2014/main" id="{186F5D0F-5A88-41A9-93FD-B34BAB032E1E}"/>
              </a:ext>
            </a:extLst>
          </p:cNvPr>
          <p:cNvCxnSpPr>
            <a:cxnSpLocks/>
            <a:stCxn id="5" idx="2"/>
            <a:endCxn id="6" idx="3"/>
          </p:cNvCxnSpPr>
          <p:nvPr/>
        </p:nvCxnSpPr>
        <p:spPr>
          <a:xfrm rot="5400000">
            <a:off x="5820293" y="3362730"/>
            <a:ext cx="937451" cy="2256734"/>
          </a:xfrm>
          <a:prstGeom prst="bentConnector2">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Connector: Elbow 10">
            <a:extLst>
              <a:ext uri="{FF2B5EF4-FFF2-40B4-BE49-F238E27FC236}">
                <a16:creationId xmlns="" xmlns:a16="http://schemas.microsoft.com/office/drawing/2014/main" id="{D7DDDF8C-273D-46EA-8ADF-EB34F4CF9FC6}"/>
              </a:ext>
            </a:extLst>
          </p:cNvPr>
          <p:cNvCxnSpPr>
            <a:cxnSpLocks/>
          </p:cNvCxnSpPr>
          <p:nvPr/>
        </p:nvCxnSpPr>
        <p:spPr>
          <a:xfrm rot="10800000">
            <a:off x="2515456" y="2657455"/>
            <a:ext cx="1008000" cy="1080000"/>
          </a:xfrm>
          <a:prstGeom prst="bentConnector3">
            <a:avLst>
              <a:gd name="adj1" fmla="val 50000"/>
            </a:avLst>
          </a:prstGeom>
          <a:ln>
            <a:solidFill>
              <a:srgbClr val="FF0000"/>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 xmlns:a16="http://schemas.microsoft.com/office/drawing/2014/main" id="{6DEDA32F-E492-4A24-A7F5-F9425F29C0B9}"/>
              </a:ext>
            </a:extLst>
          </p:cNvPr>
          <p:cNvCxnSpPr>
            <a:cxnSpLocks/>
            <a:stCxn id="4" idx="3"/>
            <a:endCxn id="5" idx="1"/>
          </p:cNvCxnSpPr>
          <p:nvPr/>
        </p:nvCxnSpPr>
        <p:spPr>
          <a:xfrm>
            <a:off x="5170037" y="3769789"/>
            <a:ext cx="1336814" cy="3241"/>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 xmlns:a16="http://schemas.microsoft.com/office/drawing/2014/main" id="{F1BB61E3-3085-41B0-8670-2A7C8D5873DB}"/>
              </a:ext>
            </a:extLst>
          </p:cNvPr>
          <p:cNvSpPr txBox="1"/>
          <p:nvPr/>
        </p:nvSpPr>
        <p:spPr>
          <a:xfrm>
            <a:off x="7779058" y="2408723"/>
            <a:ext cx="553998" cy="1132433"/>
          </a:xfrm>
          <a:prstGeom prst="rect">
            <a:avLst/>
          </a:prstGeom>
          <a:noFill/>
        </p:spPr>
        <p:txBody>
          <a:bodyPr vert="vert" wrap="square" rtlCol="0">
            <a:spAutoFit/>
          </a:bodyPr>
          <a:lstStyle/>
          <a:p>
            <a:r>
              <a:rPr lang="id-ID" sz="1200" dirty="0"/>
              <a:t>Pelatihan &amp; pendampingan</a:t>
            </a:r>
          </a:p>
        </p:txBody>
      </p:sp>
      <p:cxnSp>
        <p:nvCxnSpPr>
          <p:cNvPr id="21" name="Connector: Elbow 20">
            <a:extLst>
              <a:ext uri="{FF2B5EF4-FFF2-40B4-BE49-F238E27FC236}">
                <a16:creationId xmlns="" xmlns:a16="http://schemas.microsoft.com/office/drawing/2014/main" id="{D584B8EF-BB92-4E5B-BE4B-5F9D147D08F9}"/>
              </a:ext>
            </a:extLst>
          </p:cNvPr>
          <p:cNvCxnSpPr>
            <a:endCxn id="6" idx="2"/>
          </p:cNvCxnSpPr>
          <p:nvPr/>
        </p:nvCxnSpPr>
        <p:spPr>
          <a:xfrm rot="10800000" flipV="1">
            <a:off x="4352267" y="1684374"/>
            <a:ext cx="4293704" cy="3538764"/>
          </a:xfrm>
          <a:prstGeom prst="bentConnector4">
            <a:avLst>
              <a:gd name="adj1" fmla="val 154"/>
              <a:gd name="adj2" fmla="val 106460"/>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 xmlns:a16="http://schemas.microsoft.com/office/drawing/2014/main" id="{3DE17BDA-3B93-4739-9036-9A3D5AF50073}"/>
              </a:ext>
            </a:extLst>
          </p:cNvPr>
          <p:cNvCxnSpPr>
            <a:cxnSpLocks/>
          </p:cNvCxnSpPr>
          <p:nvPr/>
        </p:nvCxnSpPr>
        <p:spPr>
          <a:xfrm flipH="1">
            <a:off x="8049623" y="2238226"/>
            <a:ext cx="1" cy="128546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 xmlns:a16="http://schemas.microsoft.com/office/drawing/2014/main" id="{890D5D43-21FB-40CD-8B71-CBE02DD9EA14}"/>
              </a:ext>
            </a:extLst>
          </p:cNvPr>
          <p:cNvSpPr txBox="1"/>
          <p:nvPr/>
        </p:nvSpPr>
        <p:spPr>
          <a:xfrm>
            <a:off x="8368973" y="4419277"/>
            <a:ext cx="553998" cy="1105155"/>
          </a:xfrm>
          <a:prstGeom prst="rect">
            <a:avLst/>
          </a:prstGeom>
          <a:noFill/>
        </p:spPr>
        <p:txBody>
          <a:bodyPr vert="vert" wrap="square" rtlCol="0">
            <a:spAutoFit/>
          </a:bodyPr>
          <a:lstStyle/>
          <a:p>
            <a:r>
              <a:rPr lang="id-ID" sz="1200" dirty="0"/>
              <a:t>Pelatihan &amp; pendampingan</a:t>
            </a:r>
          </a:p>
        </p:txBody>
      </p:sp>
      <p:cxnSp>
        <p:nvCxnSpPr>
          <p:cNvPr id="24" name="Connector: Elbow 23">
            <a:extLst>
              <a:ext uri="{FF2B5EF4-FFF2-40B4-BE49-F238E27FC236}">
                <a16:creationId xmlns="" xmlns:a16="http://schemas.microsoft.com/office/drawing/2014/main" id="{137DD749-9D82-419E-B510-36138AE9C739}"/>
              </a:ext>
            </a:extLst>
          </p:cNvPr>
          <p:cNvCxnSpPr>
            <a:cxnSpLocks/>
          </p:cNvCxnSpPr>
          <p:nvPr/>
        </p:nvCxnSpPr>
        <p:spPr>
          <a:xfrm rot="10800000" flipV="1">
            <a:off x="1781407" y="1878184"/>
            <a:ext cx="5832000" cy="439556"/>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25" name="TextBox 24">
            <a:extLst>
              <a:ext uri="{FF2B5EF4-FFF2-40B4-BE49-F238E27FC236}">
                <a16:creationId xmlns="" xmlns:a16="http://schemas.microsoft.com/office/drawing/2014/main" id="{F51F8532-AA96-4533-AA0A-7953FD56F347}"/>
              </a:ext>
            </a:extLst>
          </p:cNvPr>
          <p:cNvSpPr txBox="1"/>
          <p:nvPr/>
        </p:nvSpPr>
        <p:spPr>
          <a:xfrm>
            <a:off x="3015451" y="1639429"/>
            <a:ext cx="3247125" cy="276999"/>
          </a:xfrm>
          <a:prstGeom prst="rect">
            <a:avLst/>
          </a:prstGeom>
          <a:noFill/>
        </p:spPr>
        <p:txBody>
          <a:bodyPr wrap="square" rtlCol="0">
            <a:spAutoFit/>
          </a:bodyPr>
          <a:lstStyle/>
          <a:p>
            <a:r>
              <a:rPr lang="id-ID" sz="1200"/>
              <a:t>YKEI membangun jejaring akses permodalan</a:t>
            </a:r>
          </a:p>
        </p:txBody>
      </p:sp>
      <p:grpSp>
        <p:nvGrpSpPr>
          <p:cNvPr id="33" name="Group 32">
            <a:extLst>
              <a:ext uri="{FF2B5EF4-FFF2-40B4-BE49-F238E27FC236}">
                <a16:creationId xmlns="" xmlns:a16="http://schemas.microsoft.com/office/drawing/2014/main" id="{FF6ECBCF-7511-4983-BC1A-CF471FFDA2DA}"/>
              </a:ext>
            </a:extLst>
          </p:cNvPr>
          <p:cNvGrpSpPr/>
          <p:nvPr/>
        </p:nvGrpSpPr>
        <p:grpSpPr>
          <a:xfrm>
            <a:off x="7632181" y="1018112"/>
            <a:ext cx="1215272" cy="1264521"/>
            <a:chOff x="3883174" y="980434"/>
            <a:chExt cx="1343577" cy="1355108"/>
          </a:xfrm>
        </p:grpSpPr>
        <p:sp>
          <p:nvSpPr>
            <p:cNvPr id="34" name="Rectangle: Rounded Corners 33">
              <a:extLst>
                <a:ext uri="{FF2B5EF4-FFF2-40B4-BE49-F238E27FC236}">
                  <a16:creationId xmlns="" xmlns:a16="http://schemas.microsoft.com/office/drawing/2014/main" id="{7844D6CB-6C87-473E-8FF4-9F9D227DC7AA}"/>
                </a:ext>
              </a:extLst>
            </p:cNvPr>
            <p:cNvSpPr/>
            <p:nvPr/>
          </p:nvSpPr>
          <p:spPr>
            <a:xfrm>
              <a:off x="3883174" y="980434"/>
              <a:ext cx="1334343" cy="1334343"/>
            </a:xfrm>
            <a:prstGeom prst="round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Picture 34">
              <a:extLst>
                <a:ext uri="{FF2B5EF4-FFF2-40B4-BE49-F238E27FC236}">
                  <a16:creationId xmlns="" xmlns:a16="http://schemas.microsoft.com/office/drawing/2014/main" id="{0386D773-A329-4A23-9CE4-D7DFF5FC31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747" y="989528"/>
              <a:ext cx="1324004" cy="1346014"/>
            </a:xfrm>
            <a:prstGeom prst="rect">
              <a:avLst/>
            </a:prstGeom>
          </p:spPr>
        </p:pic>
      </p:grpSp>
      <p:sp>
        <p:nvSpPr>
          <p:cNvPr id="29" name="Snip Single Corner Rectangle 28"/>
          <p:cNvSpPr/>
          <p:nvPr/>
        </p:nvSpPr>
        <p:spPr>
          <a:xfrm>
            <a:off x="0" y="6427371"/>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29"/>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6" name="Snip Single Corner Rectangle 35"/>
          <p:cNvSpPr/>
          <p:nvPr/>
        </p:nvSpPr>
        <p:spPr>
          <a:xfrm rot="10800000">
            <a:off x="4952999" y="-2182"/>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Rectangle 36"/>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8" name="Rectangle 37"/>
          <p:cNvSpPr/>
          <p:nvPr/>
        </p:nvSpPr>
        <p:spPr>
          <a:xfrm>
            <a:off x="443359" y="470886"/>
            <a:ext cx="4370299" cy="707886"/>
          </a:xfrm>
          <a:prstGeom prst="rect">
            <a:avLst/>
          </a:prstGeom>
        </p:spPr>
        <p:txBody>
          <a:bodyPr wrap="none">
            <a:spAutoFit/>
          </a:bodyPr>
          <a:lstStyle/>
          <a:p>
            <a:r>
              <a:rPr lang="id-ID" sz="2000" b="1" dirty="0"/>
              <a:t>SKEMA KEMITRAAN DENGAN </a:t>
            </a:r>
            <a:r>
              <a:rPr lang="id-ID" sz="2000" b="1" dirty="0" smtClean="0"/>
              <a:t>PETANI</a:t>
            </a:r>
          </a:p>
          <a:p>
            <a:r>
              <a:rPr lang="id-ID" sz="2000" b="1" dirty="0" smtClean="0"/>
              <a:t>UNTUK </a:t>
            </a:r>
            <a:r>
              <a:rPr lang="id-ID" sz="2000" b="1" dirty="0"/>
              <a:t>PRODUKSI BAHAN BAKU BERAS</a:t>
            </a:r>
          </a:p>
        </p:txBody>
      </p:sp>
      <p:sp>
        <p:nvSpPr>
          <p:cNvPr id="39" name="Rectangle 38"/>
          <p:cNvSpPr/>
          <p:nvPr/>
        </p:nvSpPr>
        <p:spPr>
          <a:xfrm>
            <a:off x="529974" y="1187949"/>
            <a:ext cx="4140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cxnSp>
        <p:nvCxnSpPr>
          <p:cNvPr id="40" name="Straight Arrow Connector 39">
            <a:extLst>
              <a:ext uri="{FF2B5EF4-FFF2-40B4-BE49-F238E27FC236}">
                <a16:creationId xmlns="" xmlns:a16="http://schemas.microsoft.com/office/drawing/2014/main" id="{0FC5EB8A-4D69-4B43-89D0-130DE2163C03}"/>
              </a:ext>
            </a:extLst>
          </p:cNvPr>
          <p:cNvCxnSpPr/>
          <p:nvPr/>
        </p:nvCxnSpPr>
        <p:spPr>
          <a:xfrm>
            <a:off x="4326920" y="4020029"/>
            <a:ext cx="0" cy="64800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 xmlns:a16="http://schemas.microsoft.com/office/drawing/2014/main" id="{0DFAC3F3-8BBE-49A4-81E6-1D6457B934A1}"/>
              </a:ext>
            </a:extLst>
          </p:cNvPr>
          <p:cNvSpPr txBox="1"/>
          <p:nvPr/>
        </p:nvSpPr>
        <p:spPr>
          <a:xfrm>
            <a:off x="3569139" y="4208006"/>
            <a:ext cx="1179996" cy="430887"/>
          </a:xfrm>
          <a:prstGeom prst="rect">
            <a:avLst/>
          </a:prstGeom>
          <a:noFill/>
        </p:spPr>
        <p:txBody>
          <a:bodyPr vert="horz" wrap="square" rtlCol="0">
            <a:spAutoFit/>
          </a:bodyPr>
          <a:lstStyle/>
          <a:p>
            <a:r>
              <a:rPr lang="id-ID" sz="1100" smtClean="0"/>
              <a:t>Kerjasama kemitraan</a:t>
            </a:r>
            <a:endParaRPr lang="id-ID" sz="1100" dirty="0"/>
          </a:p>
        </p:txBody>
      </p:sp>
      <p:sp>
        <p:nvSpPr>
          <p:cNvPr id="42" name="TextBox 41">
            <a:extLst>
              <a:ext uri="{FF2B5EF4-FFF2-40B4-BE49-F238E27FC236}">
                <a16:creationId xmlns="" xmlns:a16="http://schemas.microsoft.com/office/drawing/2014/main" id="{F7E11A49-8D85-410E-A296-1AEE04F9F1A7}"/>
              </a:ext>
            </a:extLst>
          </p:cNvPr>
          <p:cNvSpPr txBox="1"/>
          <p:nvPr/>
        </p:nvSpPr>
        <p:spPr>
          <a:xfrm>
            <a:off x="5253968" y="3549772"/>
            <a:ext cx="1467677" cy="415498"/>
          </a:xfrm>
          <a:prstGeom prst="rect">
            <a:avLst/>
          </a:prstGeom>
          <a:noFill/>
        </p:spPr>
        <p:txBody>
          <a:bodyPr wrap="square" rtlCol="0">
            <a:spAutoFit/>
          </a:bodyPr>
          <a:lstStyle/>
          <a:p>
            <a:r>
              <a:rPr lang="id-ID" sz="1050" smtClean="0"/>
              <a:t>Monitoring bersama program kemitraan </a:t>
            </a:r>
            <a:endParaRPr lang="id-ID" sz="1050" dirty="0"/>
          </a:p>
        </p:txBody>
      </p:sp>
      <p:sp>
        <p:nvSpPr>
          <p:cNvPr id="43" name="TextBox 42">
            <a:extLst>
              <a:ext uri="{FF2B5EF4-FFF2-40B4-BE49-F238E27FC236}">
                <a16:creationId xmlns="" xmlns:a16="http://schemas.microsoft.com/office/drawing/2014/main" id="{77FFBFCC-8FCA-439C-80DA-DFC6B39CAABC}"/>
              </a:ext>
            </a:extLst>
          </p:cNvPr>
          <p:cNvSpPr txBox="1"/>
          <p:nvPr/>
        </p:nvSpPr>
        <p:spPr>
          <a:xfrm>
            <a:off x="5432764" y="4564469"/>
            <a:ext cx="2180643" cy="769441"/>
          </a:xfrm>
          <a:prstGeom prst="rect">
            <a:avLst/>
          </a:prstGeom>
          <a:noFill/>
        </p:spPr>
        <p:txBody>
          <a:bodyPr wrap="square" rtlCol="0">
            <a:spAutoFit/>
          </a:bodyPr>
          <a:lstStyle/>
          <a:p>
            <a:r>
              <a:rPr lang="id-ID" sz="1100" dirty="0"/>
              <a:t>Badan Usaha/Asosiasi/ </a:t>
            </a:r>
            <a:r>
              <a:rPr lang="id-ID" sz="1100"/>
              <a:t>Koperasi </a:t>
            </a:r>
            <a:r>
              <a:rPr lang="id-ID" sz="1100" smtClean="0"/>
              <a:t>melakukan planing, monitoring dan evaluasi kemitraan bersama anggota</a:t>
            </a:r>
            <a:endParaRPr lang="id-ID" sz="1100" dirty="0"/>
          </a:p>
        </p:txBody>
      </p:sp>
      <p:sp>
        <p:nvSpPr>
          <p:cNvPr id="44" name="TextBox 43">
            <a:extLst>
              <a:ext uri="{FF2B5EF4-FFF2-40B4-BE49-F238E27FC236}">
                <a16:creationId xmlns="" xmlns:a16="http://schemas.microsoft.com/office/drawing/2014/main" id="{E7F4ECBC-07E0-450C-9AF8-61D049ECEBC1}"/>
              </a:ext>
            </a:extLst>
          </p:cNvPr>
          <p:cNvSpPr txBox="1"/>
          <p:nvPr/>
        </p:nvSpPr>
        <p:spPr>
          <a:xfrm>
            <a:off x="1385438" y="3329743"/>
            <a:ext cx="353943" cy="1577439"/>
          </a:xfrm>
          <a:prstGeom prst="rect">
            <a:avLst/>
          </a:prstGeom>
          <a:noFill/>
        </p:spPr>
        <p:txBody>
          <a:bodyPr vert="vert270" wrap="square" rtlCol="0">
            <a:spAutoFit/>
          </a:bodyPr>
          <a:lstStyle/>
          <a:p>
            <a:r>
              <a:rPr lang="id-ID" sz="1100" smtClean="0"/>
              <a:t>Pembiayaan</a:t>
            </a:r>
            <a:endParaRPr lang="id-ID" sz="1100" dirty="0"/>
          </a:p>
        </p:txBody>
      </p:sp>
      <p:sp>
        <p:nvSpPr>
          <p:cNvPr id="45" name="TextBox 44">
            <a:extLst>
              <a:ext uri="{FF2B5EF4-FFF2-40B4-BE49-F238E27FC236}">
                <a16:creationId xmlns="" xmlns:a16="http://schemas.microsoft.com/office/drawing/2014/main" id="{46377B49-46A1-4957-88CC-D810C2D13D5E}"/>
              </a:ext>
            </a:extLst>
          </p:cNvPr>
          <p:cNvSpPr txBox="1"/>
          <p:nvPr/>
        </p:nvSpPr>
        <p:spPr>
          <a:xfrm>
            <a:off x="2599974" y="2974939"/>
            <a:ext cx="518890" cy="261610"/>
          </a:xfrm>
          <a:prstGeom prst="rect">
            <a:avLst/>
          </a:prstGeom>
          <a:noFill/>
        </p:spPr>
        <p:txBody>
          <a:bodyPr wrap="square" rtlCol="0">
            <a:spAutoFit/>
          </a:bodyPr>
          <a:lstStyle/>
          <a:p>
            <a:r>
              <a:rPr lang="id-ID" sz="1100" smtClean="0"/>
              <a:t>MoU</a:t>
            </a:r>
            <a:endParaRPr lang="id-ID" sz="1100" dirty="0"/>
          </a:p>
        </p:txBody>
      </p:sp>
      <p:sp>
        <p:nvSpPr>
          <p:cNvPr id="46" name="TextBox 45">
            <a:extLst>
              <a:ext uri="{FF2B5EF4-FFF2-40B4-BE49-F238E27FC236}">
                <a16:creationId xmlns="" xmlns:a16="http://schemas.microsoft.com/office/drawing/2014/main" id="{602F7B09-8332-45B0-9EDF-EF33C6583A98}"/>
              </a:ext>
            </a:extLst>
          </p:cNvPr>
          <p:cNvSpPr txBox="1"/>
          <p:nvPr/>
        </p:nvSpPr>
        <p:spPr>
          <a:xfrm>
            <a:off x="4308999" y="2269828"/>
            <a:ext cx="2401721" cy="261610"/>
          </a:xfrm>
          <a:prstGeom prst="rect">
            <a:avLst/>
          </a:prstGeom>
          <a:noFill/>
        </p:spPr>
        <p:txBody>
          <a:bodyPr wrap="square" rtlCol="0">
            <a:spAutoFit/>
          </a:bodyPr>
          <a:lstStyle/>
          <a:p>
            <a:r>
              <a:rPr lang="id-ID" sz="1100" smtClean="0"/>
              <a:t>Koordinasi kolektif akses pembiayaan</a:t>
            </a:r>
            <a:endParaRPr lang="id-ID" sz="1100" dirty="0"/>
          </a:p>
        </p:txBody>
      </p:sp>
    </p:spTree>
    <p:extLst>
      <p:ext uri="{BB962C8B-B14F-4D97-AF65-F5344CB8AC3E}">
        <p14:creationId xmlns:p14="http://schemas.microsoft.com/office/powerpoint/2010/main" val="136126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 xmlns:a16="http://schemas.microsoft.com/office/drawing/2014/main" id="{CCFD3322-A618-43C8-8FAE-5E74D29AADC4}"/>
              </a:ext>
            </a:extLst>
          </p:cNvPr>
          <p:cNvSpPr/>
          <p:nvPr/>
        </p:nvSpPr>
        <p:spPr>
          <a:xfrm>
            <a:off x="1204154" y="2053132"/>
            <a:ext cx="1431235" cy="43732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id-ID" b="1">
                <a:solidFill>
                  <a:schemeClr val="tx1"/>
                </a:solidFill>
              </a:rPr>
              <a:t>BANK</a:t>
            </a:r>
          </a:p>
        </p:txBody>
      </p:sp>
      <p:sp>
        <p:nvSpPr>
          <p:cNvPr id="4" name="Rectangle: Rounded Corners 3">
            <a:extLst>
              <a:ext uri="{FF2B5EF4-FFF2-40B4-BE49-F238E27FC236}">
                <a16:creationId xmlns="" xmlns:a16="http://schemas.microsoft.com/office/drawing/2014/main" id="{B6F8D8FC-A208-4A95-9234-F8BB4A539B49}"/>
              </a:ext>
            </a:extLst>
          </p:cNvPr>
          <p:cNvSpPr/>
          <p:nvPr/>
        </p:nvSpPr>
        <p:spPr>
          <a:xfrm>
            <a:off x="3676409" y="3255839"/>
            <a:ext cx="1632053" cy="498682"/>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200" b="1" u="sng" dirty="0">
                <a:solidFill>
                  <a:schemeClr val="bg1"/>
                </a:solidFill>
              </a:rPr>
              <a:t>WIDODO MAKMUR</a:t>
            </a:r>
          </a:p>
          <a:p>
            <a:pPr algn="ctr"/>
            <a:r>
              <a:rPr lang="id-ID" sz="1200" b="1" dirty="0">
                <a:solidFill>
                  <a:schemeClr val="bg1"/>
                </a:solidFill>
              </a:rPr>
              <a:t>PT </a:t>
            </a:r>
            <a:r>
              <a:rPr lang="id-ID" sz="1200" b="1" dirty="0" smtClean="0">
                <a:solidFill>
                  <a:schemeClr val="bg1"/>
                </a:solidFill>
              </a:rPr>
              <a:t>WMU</a:t>
            </a:r>
            <a:endParaRPr lang="id-ID" sz="1200" b="1" dirty="0">
              <a:solidFill>
                <a:schemeClr val="bg1"/>
              </a:solidFill>
            </a:endParaRPr>
          </a:p>
        </p:txBody>
      </p:sp>
      <p:sp>
        <p:nvSpPr>
          <p:cNvPr id="5" name="Rectangle: Rounded Corners 4">
            <a:extLst>
              <a:ext uri="{FF2B5EF4-FFF2-40B4-BE49-F238E27FC236}">
                <a16:creationId xmlns="" xmlns:a16="http://schemas.microsoft.com/office/drawing/2014/main" id="{BF029952-97E4-419B-B7D7-1FAD38CCC1C0}"/>
              </a:ext>
            </a:extLst>
          </p:cNvPr>
          <p:cNvSpPr/>
          <p:nvPr/>
        </p:nvSpPr>
        <p:spPr>
          <a:xfrm>
            <a:off x="6696792" y="3259079"/>
            <a:ext cx="1821067" cy="49868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sz="1600" b="1">
                <a:solidFill>
                  <a:schemeClr val="tx1"/>
                </a:solidFill>
              </a:rPr>
              <a:t>BADAN USAHA/ KOPERASI PETANI</a:t>
            </a:r>
          </a:p>
        </p:txBody>
      </p:sp>
      <p:sp>
        <p:nvSpPr>
          <p:cNvPr id="6" name="Rectangle: Rounded Corners 5">
            <a:extLst>
              <a:ext uri="{FF2B5EF4-FFF2-40B4-BE49-F238E27FC236}">
                <a16:creationId xmlns="" xmlns:a16="http://schemas.microsoft.com/office/drawing/2014/main" id="{879BC183-B9E5-437C-B0AB-4827BF494FA0}"/>
              </a:ext>
            </a:extLst>
          </p:cNvPr>
          <p:cNvSpPr/>
          <p:nvPr/>
        </p:nvSpPr>
        <p:spPr>
          <a:xfrm>
            <a:off x="3682309" y="4676595"/>
            <a:ext cx="1616767" cy="52663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b="1">
                <a:solidFill>
                  <a:schemeClr val="tx1"/>
                </a:solidFill>
              </a:rPr>
              <a:t>PETANI</a:t>
            </a:r>
          </a:p>
        </p:txBody>
      </p:sp>
      <p:cxnSp>
        <p:nvCxnSpPr>
          <p:cNvPr id="7" name="Connector: Elbow 6">
            <a:extLst>
              <a:ext uri="{FF2B5EF4-FFF2-40B4-BE49-F238E27FC236}">
                <a16:creationId xmlns="" xmlns:a16="http://schemas.microsoft.com/office/drawing/2014/main" id="{560321EA-2EE0-4590-ACC7-0FD94732AA15}"/>
              </a:ext>
            </a:extLst>
          </p:cNvPr>
          <p:cNvCxnSpPr>
            <a:stCxn id="6" idx="1"/>
            <a:endCxn id="3" idx="2"/>
          </p:cNvCxnSpPr>
          <p:nvPr/>
        </p:nvCxnSpPr>
        <p:spPr>
          <a:xfrm rot="10800000">
            <a:off x="1919773" y="2490454"/>
            <a:ext cx="1762537" cy="2449457"/>
          </a:xfrm>
          <a:prstGeom prst="bentConnector2">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8" name="Connector: Elbow 7">
            <a:extLst>
              <a:ext uri="{FF2B5EF4-FFF2-40B4-BE49-F238E27FC236}">
                <a16:creationId xmlns="" xmlns:a16="http://schemas.microsoft.com/office/drawing/2014/main" id="{8BC7FD88-F281-4757-A740-5BCBC21CACDA}"/>
              </a:ext>
            </a:extLst>
          </p:cNvPr>
          <p:cNvCxnSpPr>
            <a:cxnSpLocks/>
            <a:stCxn id="3" idx="3"/>
            <a:endCxn id="5" idx="0"/>
          </p:cNvCxnSpPr>
          <p:nvPr/>
        </p:nvCxnSpPr>
        <p:spPr>
          <a:xfrm>
            <a:off x="2635389" y="2271793"/>
            <a:ext cx="4971937" cy="987286"/>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Connector: Elbow 8">
            <a:extLst>
              <a:ext uri="{FF2B5EF4-FFF2-40B4-BE49-F238E27FC236}">
                <a16:creationId xmlns="" xmlns:a16="http://schemas.microsoft.com/office/drawing/2014/main" id="{186F5D0F-5A88-41A9-93FD-B34BAB032E1E}"/>
              </a:ext>
            </a:extLst>
          </p:cNvPr>
          <p:cNvCxnSpPr>
            <a:cxnSpLocks/>
            <a:stCxn id="5" idx="2"/>
            <a:endCxn id="6" idx="3"/>
          </p:cNvCxnSpPr>
          <p:nvPr/>
        </p:nvCxnSpPr>
        <p:spPr>
          <a:xfrm rot="5400000">
            <a:off x="5862128" y="3194711"/>
            <a:ext cx="1182147" cy="2308250"/>
          </a:xfrm>
          <a:prstGeom prst="bentConnector2">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Connector: Elbow 10">
            <a:extLst>
              <a:ext uri="{FF2B5EF4-FFF2-40B4-BE49-F238E27FC236}">
                <a16:creationId xmlns="" xmlns:a16="http://schemas.microsoft.com/office/drawing/2014/main" id="{D7DDDF8C-273D-46EA-8ADF-EB34F4CF9FC6}"/>
              </a:ext>
            </a:extLst>
          </p:cNvPr>
          <p:cNvCxnSpPr>
            <a:cxnSpLocks/>
          </p:cNvCxnSpPr>
          <p:nvPr/>
        </p:nvCxnSpPr>
        <p:spPr>
          <a:xfrm rot="10800000">
            <a:off x="2653881" y="2392846"/>
            <a:ext cx="1008000" cy="1080000"/>
          </a:xfrm>
          <a:prstGeom prst="bentConnector3">
            <a:avLst>
              <a:gd name="adj1" fmla="val 50000"/>
            </a:avLst>
          </a:prstGeom>
          <a:ln>
            <a:solidFill>
              <a:srgbClr val="FF0000"/>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 xmlns:a16="http://schemas.microsoft.com/office/drawing/2014/main" id="{6DEDA32F-E492-4A24-A7F5-F9425F29C0B9}"/>
              </a:ext>
            </a:extLst>
          </p:cNvPr>
          <p:cNvCxnSpPr>
            <a:cxnSpLocks/>
            <a:stCxn id="4" idx="3"/>
            <a:endCxn id="5" idx="1"/>
          </p:cNvCxnSpPr>
          <p:nvPr/>
        </p:nvCxnSpPr>
        <p:spPr>
          <a:xfrm>
            <a:off x="5308462" y="3505180"/>
            <a:ext cx="1388330" cy="3241"/>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 xmlns:a16="http://schemas.microsoft.com/office/drawing/2014/main" id="{F1BB61E3-3085-41B0-8670-2A7C8D5873DB}"/>
              </a:ext>
            </a:extLst>
          </p:cNvPr>
          <p:cNvSpPr txBox="1"/>
          <p:nvPr/>
        </p:nvSpPr>
        <p:spPr>
          <a:xfrm>
            <a:off x="7911049" y="2145375"/>
            <a:ext cx="553998" cy="1113705"/>
          </a:xfrm>
          <a:prstGeom prst="rect">
            <a:avLst/>
          </a:prstGeom>
          <a:noFill/>
        </p:spPr>
        <p:txBody>
          <a:bodyPr vert="vert" wrap="square" rtlCol="0">
            <a:spAutoFit/>
          </a:bodyPr>
          <a:lstStyle/>
          <a:p>
            <a:r>
              <a:rPr lang="id-ID" sz="1200"/>
              <a:t>Pelatihan &amp; pendampingan</a:t>
            </a:r>
          </a:p>
        </p:txBody>
      </p:sp>
      <p:cxnSp>
        <p:nvCxnSpPr>
          <p:cNvPr id="21" name="Connector: Elbow 20">
            <a:extLst>
              <a:ext uri="{FF2B5EF4-FFF2-40B4-BE49-F238E27FC236}">
                <a16:creationId xmlns="" xmlns:a16="http://schemas.microsoft.com/office/drawing/2014/main" id="{D584B8EF-BB92-4E5B-BE4B-5F9D147D08F9}"/>
              </a:ext>
            </a:extLst>
          </p:cNvPr>
          <p:cNvCxnSpPr>
            <a:endCxn id="6" idx="2"/>
          </p:cNvCxnSpPr>
          <p:nvPr/>
        </p:nvCxnSpPr>
        <p:spPr>
          <a:xfrm rot="10800000" flipV="1">
            <a:off x="4490692" y="1664461"/>
            <a:ext cx="4293704" cy="3538764"/>
          </a:xfrm>
          <a:prstGeom prst="bentConnector4">
            <a:avLst>
              <a:gd name="adj1" fmla="val 154"/>
              <a:gd name="adj2" fmla="val 106460"/>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 xmlns:a16="http://schemas.microsoft.com/office/drawing/2014/main" id="{3DE17BDA-3B93-4739-9036-9A3D5AF50073}"/>
              </a:ext>
            </a:extLst>
          </p:cNvPr>
          <p:cNvCxnSpPr>
            <a:cxnSpLocks/>
          </p:cNvCxnSpPr>
          <p:nvPr/>
        </p:nvCxnSpPr>
        <p:spPr>
          <a:xfrm flipH="1">
            <a:off x="8188048" y="1973617"/>
            <a:ext cx="1" cy="128546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 xmlns:a16="http://schemas.microsoft.com/office/drawing/2014/main" id="{890D5D43-21FB-40CD-8B71-CBE02DD9EA14}"/>
              </a:ext>
            </a:extLst>
          </p:cNvPr>
          <p:cNvSpPr txBox="1"/>
          <p:nvPr/>
        </p:nvSpPr>
        <p:spPr>
          <a:xfrm>
            <a:off x="7728260" y="5187717"/>
            <a:ext cx="1391479" cy="461665"/>
          </a:xfrm>
          <a:prstGeom prst="rect">
            <a:avLst/>
          </a:prstGeom>
          <a:noFill/>
        </p:spPr>
        <p:txBody>
          <a:bodyPr wrap="square" rtlCol="0">
            <a:spAutoFit/>
          </a:bodyPr>
          <a:lstStyle/>
          <a:p>
            <a:r>
              <a:rPr lang="id-ID" sz="1200" dirty="0"/>
              <a:t>Pelatihan &amp; pendampingan</a:t>
            </a:r>
          </a:p>
        </p:txBody>
      </p:sp>
      <p:cxnSp>
        <p:nvCxnSpPr>
          <p:cNvPr id="24" name="Connector: Elbow 23">
            <a:extLst>
              <a:ext uri="{FF2B5EF4-FFF2-40B4-BE49-F238E27FC236}">
                <a16:creationId xmlns="" xmlns:a16="http://schemas.microsoft.com/office/drawing/2014/main" id="{137DD749-9D82-419E-B510-36138AE9C739}"/>
              </a:ext>
            </a:extLst>
          </p:cNvPr>
          <p:cNvCxnSpPr>
            <a:cxnSpLocks/>
          </p:cNvCxnSpPr>
          <p:nvPr/>
        </p:nvCxnSpPr>
        <p:spPr>
          <a:xfrm rot="10800000" flipV="1">
            <a:off x="1913532" y="1801131"/>
            <a:ext cx="5724000" cy="252000"/>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25" name="TextBox 24">
            <a:extLst>
              <a:ext uri="{FF2B5EF4-FFF2-40B4-BE49-F238E27FC236}">
                <a16:creationId xmlns="" xmlns:a16="http://schemas.microsoft.com/office/drawing/2014/main" id="{F51F8532-AA96-4533-AA0A-7953FD56F347}"/>
              </a:ext>
            </a:extLst>
          </p:cNvPr>
          <p:cNvSpPr txBox="1"/>
          <p:nvPr/>
        </p:nvSpPr>
        <p:spPr>
          <a:xfrm>
            <a:off x="3392039" y="1537815"/>
            <a:ext cx="3121920" cy="276999"/>
          </a:xfrm>
          <a:prstGeom prst="rect">
            <a:avLst/>
          </a:prstGeom>
          <a:noFill/>
        </p:spPr>
        <p:txBody>
          <a:bodyPr wrap="square" rtlCol="0">
            <a:spAutoFit/>
          </a:bodyPr>
          <a:lstStyle/>
          <a:p>
            <a:r>
              <a:rPr lang="id-ID" sz="1200"/>
              <a:t>YKEI membangun jejaring akses permodalan</a:t>
            </a:r>
          </a:p>
        </p:txBody>
      </p:sp>
      <p:sp>
        <p:nvSpPr>
          <p:cNvPr id="26" name="Rectangle: Rounded Corners 25">
            <a:extLst>
              <a:ext uri="{FF2B5EF4-FFF2-40B4-BE49-F238E27FC236}">
                <a16:creationId xmlns="" xmlns:a16="http://schemas.microsoft.com/office/drawing/2014/main" id="{F0230DF4-8629-4CC7-9EA6-A2C6EBD67B9E}"/>
              </a:ext>
            </a:extLst>
          </p:cNvPr>
          <p:cNvSpPr/>
          <p:nvPr/>
        </p:nvSpPr>
        <p:spPr>
          <a:xfrm>
            <a:off x="515967" y="3320723"/>
            <a:ext cx="1233377" cy="4465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tx1"/>
                </a:solidFill>
              </a:rPr>
              <a:t>FEEDMILL</a:t>
            </a:r>
          </a:p>
        </p:txBody>
      </p:sp>
      <p:cxnSp>
        <p:nvCxnSpPr>
          <p:cNvPr id="28" name="Straight Arrow Connector 27">
            <a:extLst>
              <a:ext uri="{FF2B5EF4-FFF2-40B4-BE49-F238E27FC236}">
                <a16:creationId xmlns="" xmlns:a16="http://schemas.microsoft.com/office/drawing/2014/main" id="{C4CF1F43-09C6-4F21-B07F-43C0D81D4796}"/>
              </a:ext>
            </a:extLst>
          </p:cNvPr>
          <p:cNvCxnSpPr>
            <a:cxnSpLocks/>
          </p:cNvCxnSpPr>
          <p:nvPr/>
        </p:nvCxnSpPr>
        <p:spPr>
          <a:xfrm flipH="1">
            <a:off x="1749343" y="3648650"/>
            <a:ext cx="1908000" cy="1174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 xmlns:a16="http://schemas.microsoft.com/office/drawing/2014/main" id="{0D57ECA6-F0A9-408C-9892-22C116E0ACAB}"/>
              </a:ext>
            </a:extLst>
          </p:cNvPr>
          <p:cNvSpPr txBox="1"/>
          <p:nvPr/>
        </p:nvSpPr>
        <p:spPr>
          <a:xfrm>
            <a:off x="2150063" y="3429560"/>
            <a:ext cx="1414130" cy="461665"/>
          </a:xfrm>
          <a:prstGeom prst="rect">
            <a:avLst/>
          </a:prstGeom>
          <a:noFill/>
        </p:spPr>
        <p:txBody>
          <a:bodyPr wrap="square" rtlCol="0">
            <a:spAutoFit/>
          </a:bodyPr>
          <a:lstStyle/>
          <a:p>
            <a:r>
              <a:rPr lang="id-ID" sz="1200" dirty="0"/>
              <a:t>PT </a:t>
            </a:r>
            <a:r>
              <a:rPr lang="id-ID" sz="1200" dirty="0" smtClean="0"/>
              <a:t>WMU kirim ke </a:t>
            </a:r>
            <a:r>
              <a:rPr lang="id-ID" sz="1200" dirty="0"/>
              <a:t>Feedmill</a:t>
            </a:r>
          </a:p>
        </p:txBody>
      </p:sp>
      <p:grpSp>
        <p:nvGrpSpPr>
          <p:cNvPr id="33" name="Group 32">
            <a:extLst>
              <a:ext uri="{FF2B5EF4-FFF2-40B4-BE49-F238E27FC236}">
                <a16:creationId xmlns="" xmlns:a16="http://schemas.microsoft.com/office/drawing/2014/main" id="{01210CD2-2E9A-4AB9-98E4-87B214847CA2}"/>
              </a:ext>
            </a:extLst>
          </p:cNvPr>
          <p:cNvGrpSpPr/>
          <p:nvPr/>
        </p:nvGrpSpPr>
        <p:grpSpPr>
          <a:xfrm>
            <a:off x="7642064" y="715421"/>
            <a:ext cx="1235813" cy="1332322"/>
            <a:chOff x="3883174" y="980434"/>
            <a:chExt cx="1343577" cy="1355108"/>
          </a:xfrm>
        </p:grpSpPr>
        <p:sp>
          <p:nvSpPr>
            <p:cNvPr id="34" name="Rectangle: Rounded Corners 33">
              <a:extLst>
                <a:ext uri="{FF2B5EF4-FFF2-40B4-BE49-F238E27FC236}">
                  <a16:creationId xmlns="" xmlns:a16="http://schemas.microsoft.com/office/drawing/2014/main" id="{760C7CDE-9D43-4609-B043-D9671F7B4451}"/>
                </a:ext>
              </a:extLst>
            </p:cNvPr>
            <p:cNvSpPr/>
            <p:nvPr/>
          </p:nvSpPr>
          <p:spPr>
            <a:xfrm>
              <a:off x="3883174" y="980434"/>
              <a:ext cx="1334343" cy="1334343"/>
            </a:xfrm>
            <a:prstGeom prst="round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Picture 34">
              <a:extLst>
                <a:ext uri="{FF2B5EF4-FFF2-40B4-BE49-F238E27FC236}">
                  <a16:creationId xmlns="" xmlns:a16="http://schemas.microsoft.com/office/drawing/2014/main" id="{50A25EDA-F53E-4B03-9538-B262F11AF3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747" y="989528"/>
              <a:ext cx="1324004" cy="1346014"/>
            </a:xfrm>
            <a:prstGeom prst="rect">
              <a:avLst/>
            </a:prstGeom>
          </p:spPr>
        </p:pic>
      </p:grpSp>
      <p:sp>
        <p:nvSpPr>
          <p:cNvPr id="36" name="Snip Single Corner Rectangle 35"/>
          <p:cNvSpPr/>
          <p:nvPr/>
        </p:nvSpPr>
        <p:spPr>
          <a:xfrm>
            <a:off x="0" y="6427371"/>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Rectangle 36"/>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8" name="Snip Single Corner Rectangle 37"/>
          <p:cNvSpPr/>
          <p:nvPr/>
        </p:nvSpPr>
        <p:spPr>
          <a:xfrm rot="10800000">
            <a:off x="4952999" y="-2182"/>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0" name="Rectangle 39"/>
          <p:cNvSpPr/>
          <p:nvPr/>
        </p:nvSpPr>
        <p:spPr>
          <a:xfrm>
            <a:off x="443359" y="470886"/>
            <a:ext cx="4138377" cy="707886"/>
          </a:xfrm>
          <a:prstGeom prst="rect">
            <a:avLst/>
          </a:prstGeom>
        </p:spPr>
        <p:txBody>
          <a:bodyPr wrap="none">
            <a:spAutoFit/>
          </a:bodyPr>
          <a:lstStyle/>
          <a:p>
            <a:r>
              <a:rPr lang="fi-FI" sz="2000" b="1" dirty="0"/>
              <a:t>SKEMA KEMITRAAN DENGAN </a:t>
            </a:r>
            <a:r>
              <a:rPr lang="fi-FI" sz="2000" b="1" dirty="0" smtClean="0"/>
              <a:t>PETANI</a:t>
            </a:r>
            <a:endParaRPr lang="id-ID" sz="2000" b="1" dirty="0" smtClean="0"/>
          </a:p>
          <a:p>
            <a:r>
              <a:rPr lang="fi-FI" sz="2000" b="1" dirty="0" smtClean="0"/>
              <a:t>UNTUK </a:t>
            </a:r>
            <a:r>
              <a:rPr lang="id-ID" sz="2000" b="1" dirty="0" smtClean="0"/>
              <a:t>BUDIDAYA</a:t>
            </a:r>
            <a:r>
              <a:rPr lang="fi-FI" sz="2000" b="1" dirty="0" smtClean="0"/>
              <a:t> </a:t>
            </a:r>
            <a:r>
              <a:rPr lang="fi-FI" sz="2000" b="1" dirty="0"/>
              <a:t>JAGUNG</a:t>
            </a:r>
          </a:p>
        </p:txBody>
      </p:sp>
      <p:sp>
        <p:nvSpPr>
          <p:cNvPr id="41" name="Rectangle 40"/>
          <p:cNvSpPr/>
          <p:nvPr/>
        </p:nvSpPr>
        <p:spPr>
          <a:xfrm>
            <a:off x="529974" y="1187949"/>
            <a:ext cx="2880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2" name="TextBox 41">
            <a:extLst>
              <a:ext uri="{FF2B5EF4-FFF2-40B4-BE49-F238E27FC236}">
                <a16:creationId xmlns="" xmlns:a16="http://schemas.microsoft.com/office/drawing/2014/main" id="{602F7B09-8332-45B0-9EDF-EF33C6583A98}"/>
              </a:ext>
            </a:extLst>
          </p:cNvPr>
          <p:cNvSpPr txBox="1"/>
          <p:nvPr/>
        </p:nvSpPr>
        <p:spPr>
          <a:xfrm>
            <a:off x="4397211" y="2015267"/>
            <a:ext cx="2401721" cy="261610"/>
          </a:xfrm>
          <a:prstGeom prst="rect">
            <a:avLst/>
          </a:prstGeom>
          <a:noFill/>
        </p:spPr>
        <p:txBody>
          <a:bodyPr wrap="square" rtlCol="0">
            <a:spAutoFit/>
          </a:bodyPr>
          <a:lstStyle/>
          <a:p>
            <a:r>
              <a:rPr lang="id-ID" sz="1100" smtClean="0"/>
              <a:t>Koordinasi kolektif akses pembiayaan</a:t>
            </a:r>
            <a:endParaRPr lang="id-ID" sz="1100" dirty="0"/>
          </a:p>
        </p:txBody>
      </p:sp>
      <p:sp>
        <p:nvSpPr>
          <p:cNvPr id="43" name="TextBox 42">
            <a:extLst>
              <a:ext uri="{FF2B5EF4-FFF2-40B4-BE49-F238E27FC236}">
                <a16:creationId xmlns="" xmlns:a16="http://schemas.microsoft.com/office/drawing/2014/main" id="{46377B49-46A1-4957-88CC-D810C2D13D5E}"/>
              </a:ext>
            </a:extLst>
          </p:cNvPr>
          <p:cNvSpPr txBox="1"/>
          <p:nvPr/>
        </p:nvSpPr>
        <p:spPr>
          <a:xfrm>
            <a:off x="2675252" y="2824209"/>
            <a:ext cx="518890" cy="261610"/>
          </a:xfrm>
          <a:prstGeom prst="rect">
            <a:avLst/>
          </a:prstGeom>
          <a:noFill/>
        </p:spPr>
        <p:txBody>
          <a:bodyPr wrap="square" rtlCol="0">
            <a:spAutoFit/>
          </a:bodyPr>
          <a:lstStyle/>
          <a:p>
            <a:r>
              <a:rPr lang="id-ID" sz="1100" smtClean="0"/>
              <a:t>MoU</a:t>
            </a:r>
            <a:endParaRPr lang="id-ID" sz="1100" dirty="0"/>
          </a:p>
        </p:txBody>
      </p:sp>
      <p:sp>
        <p:nvSpPr>
          <p:cNvPr id="44" name="TextBox 43">
            <a:extLst>
              <a:ext uri="{FF2B5EF4-FFF2-40B4-BE49-F238E27FC236}">
                <a16:creationId xmlns="" xmlns:a16="http://schemas.microsoft.com/office/drawing/2014/main" id="{F7E11A49-8D85-410E-A296-1AEE04F9F1A7}"/>
              </a:ext>
            </a:extLst>
          </p:cNvPr>
          <p:cNvSpPr txBox="1"/>
          <p:nvPr/>
        </p:nvSpPr>
        <p:spPr>
          <a:xfrm>
            <a:off x="5357818" y="3286698"/>
            <a:ext cx="1365537" cy="415498"/>
          </a:xfrm>
          <a:prstGeom prst="rect">
            <a:avLst/>
          </a:prstGeom>
          <a:noFill/>
        </p:spPr>
        <p:txBody>
          <a:bodyPr wrap="square" rtlCol="0">
            <a:spAutoFit/>
          </a:bodyPr>
          <a:lstStyle/>
          <a:p>
            <a:r>
              <a:rPr lang="id-ID" sz="1050" smtClean="0"/>
              <a:t>Monitoring bersama program kemitraan </a:t>
            </a:r>
            <a:endParaRPr lang="id-ID" sz="1050" dirty="0"/>
          </a:p>
        </p:txBody>
      </p:sp>
      <p:cxnSp>
        <p:nvCxnSpPr>
          <p:cNvPr id="45" name="Straight Arrow Connector 44">
            <a:extLst>
              <a:ext uri="{FF2B5EF4-FFF2-40B4-BE49-F238E27FC236}">
                <a16:creationId xmlns="" xmlns:a16="http://schemas.microsoft.com/office/drawing/2014/main" id="{0FC5EB8A-4D69-4B43-89D0-130DE2163C03}"/>
              </a:ext>
            </a:extLst>
          </p:cNvPr>
          <p:cNvCxnSpPr/>
          <p:nvPr/>
        </p:nvCxnSpPr>
        <p:spPr>
          <a:xfrm>
            <a:off x="4379783" y="3787056"/>
            <a:ext cx="0" cy="75600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 xmlns:a16="http://schemas.microsoft.com/office/drawing/2014/main" id="{0DFAC3F3-8BBE-49A4-81E6-1D6457B934A1}"/>
              </a:ext>
            </a:extLst>
          </p:cNvPr>
          <p:cNvSpPr txBox="1"/>
          <p:nvPr/>
        </p:nvSpPr>
        <p:spPr>
          <a:xfrm>
            <a:off x="3622002" y="3975033"/>
            <a:ext cx="1179996" cy="430887"/>
          </a:xfrm>
          <a:prstGeom prst="rect">
            <a:avLst/>
          </a:prstGeom>
          <a:noFill/>
        </p:spPr>
        <p:txBody>
          <a:bodyPr vert="horz" wrap="square" rtlCol="0">
            <a:spAutoFit/>
          </a:bodyPr>
          <a:lstStyle/>
          <a:p>
            <a:r>
              <a:rPr lang="id-ID" sz="1100" smtClean="0"/>
              <a:t>Kerjasama kemitraan</a:t>
            </a:r>
            <a:endParaRPr lang="id-ID" sz="1100" dirty="0"/>
          </a:p>
        </p:txBody>
      </p:sp>
      <p:sp>
        <p:nvSpPr>
          <p:cNvPr id="47" name="TextBox 46">
            <a:extLst>
              <a:ext uri="{FF2B5EF4-FFF2-40B4-BE49-F238E27FC236}">
                <a16:creationId xmlns="" xmlns:a16="http://schemas.microsoft.com/office/drawing/2014/main" id="{E7F4ECBC-07E0-450C-9AF8-61D049ECEBC1}"/>
              </a:ext>
            </a:extLst>
          </p:cNvPr>
          <p:cNvSpPr txBox="1"/>
          <p:nvPr/>
        </p:nvSpPr>
        <p:spPr>
          <a:xfrm>
            <a:off x="1594119" y="3337820"/>
            <a:ext cx="353943" cy="1577439"/>
          </a:xfrm>
          <a:prstGeom prst="rect">
            <a:avLst/>
          </a:prstGeom>
          <a:noFill/>
        </p:spPr>
        <p:txBody>
          <a:bodyPr vert="vert270" wrap="square" rtlCol="0">
            <a:spAutoFit/>
          </a:bodyPr>
          <a:lstStyle/>
          <a:p>
            <a:r>
              <a:rPr lang="id-ID" sz="1100" smtClean="0"/>
              <a:t>Pembiayaan</a:t>
            </a:r>
            <a:endParaRPr lang="id-ID" sz="1100" dirty="0"/>
          </a:p>
        </p:txBody>
      </p:sp>
      <p:sp>
        <p:nvSpPr>
          <p:cNvPr id="48" name="TextBox 47">
            <a:extLst>
              <a:ext uri="{FF2B5EF4-FFF2-40B4-BE49-F238E27FC236}">
                <a16:creationId xmlns="" xmlns:a16="http://schemas.microsoft.com/office/drawing/2014/main" id="{77FFBFCC-8FCA-439C-80DA-DFC6B39CAABC}"/>
              </a:ext>
            </a:extLst>
          </p:cNvPr>
          <p:cNvSpPr txBox="1"/>
          <p:nvPr/>
        </p:nvSpPr>
        <p:spPr>
          <a:xfrm>
            <a:off x="5594355" y="4527092"/>
            <a:ext cx="2180643" cy="769441"/>
          </a:xfrm>
          <a:prstGeom prst="rect">
            <a:avLst/>
          </a:prstGeom>
          <a:noFill/>
        </p:spPr>
        <p:txBody>
          <a:bodyPr wrap="square" rtlCol="0">
            <a:spAutoFit/>
          </a:bodyPr>
          <a:lstStyle/>
          <a:p>
            <a:r>
              <a:rPr lang="id-ID" sz="1100" dirty="0"/>
              <a:t>Badan Usaha/Asosiasi/ </a:t>
            </a:r>
            <a:r>
              <a:rPr lang="id-ID" sz="1100"/>
              <a:t>Koperasi </a:t>
            </a:r>
            <a:r>
              <a:rPr lang="id-ID" sz="1100" smtClean="0"/>
              <a:t>melakukan planing, monitoring dan evaluasi kemitraan bersama anggota</a:t>
            </a:r>
            <a:endParaRPr lang="id-ID" sz="1100" dirty="0"/>
          </a:p>
        </p:txBody>
      </p:sp>
    </p:spTree>
    <p:extLst>
      <p:ext uri="{BB962C8B-B14F-4D97-AF65-F5344CB8AC3E}">
        <p14:creationId xmlns:p14="http://schemas.microsoft.com/office/powerpoint/2010/main" val="4146685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83150805-8C88-4F0F-8415-EEB2C9D26620}"/>
              </a:ext>
            </a:extLst>
          </p:cNvPr>
          <p:cNvSpPr/>
          <p:nvPr/>
        </p:nvSpPr>
        <p:spPr>
          <a:xfrm>
            <a:off x="1397830" y="4530147"/>
            <a:ext cx="1796902" cy="438743"/>
          </a:xfrm>
          <a:prstGeom prst="round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id-ID" sz="1400" b="1">
                <a:solidFill>
                  <a:schemeClr val="tx1"/>
                </a:solidFill>
              </a:rPr>
              <a:t>Entrepreneur Pemula</a:t>
            </a:r>
          </a:p>
        </p:txBody>
      </p:sp>
      <p:sp>
        <p:nvSpPr>
          <p:cNvPr id="5" name="TextBox 4">
            <a:extLst>
              <a:ext uri="{FF2B5EF4-FFF2-40B4-BE49-F238E27FC236}">
                <a16:creationId xmlns="" xmlns:a16="http://schemas.microsoft.com/office/drawing/2014/main" id="{214BB69E-A5F0-4C84-BA22-F7E4E41925D9}"/>
              </a:ext>
            </a:extLst>
          </p:cNvPr>
          <p:cNvSpPr txBox="1"/>
          <p:nvPr/>
        </p:nvSpPr>
        <p:spPr>
          <a:xfrm>
            <a:off x="1586295" y="2912682"/>
            <a:ext cx="553998" cy="1604242"/>
          </a:xfrm>
          <a:prstGeom prst="rect">
            <a:avLst/>
          </a:prstGeom>
          <a:noFill/>
        </p:spPr>
        <p:txBody>
          <a:bodyPr vert="vert" wrap="square" rtlCol="0">
            <a:spAutoFit/>
          </a:bodyPr>
          <a:lstStyle/>
          <a:p>
            <a:r>
              <a:rPr lang="id-ID" sz="1200" dirty="0"/>
              <a:t>Rekrutmen, pelatihan dan pendampingan</a:t>
            </a:r>
          </a:p>
        </p:txBody>
      </p:sp>
      <p:sp>
        <p:nvSpPr>
          <p:cNvPr id="6" name="Rectangle: Rounded Corners 5">
            <a:extLst>
              <a:ext uri="{FF2B5EF4-FFF2-40B4-BE49-F238E27FC236}">
                <a16:creationId xmlns="" xmlns:a16="http://schemas.microsoft.com/office/drawing/2014/main" id="{862C2975-7283-4E24-AFFD-7B62BA39BBE2}"/>
              </a:ext>
            </a:extLst>
          </p:cNvPr>
          <p:cNvSpPr/>
          <p:nvPr/>
        </p:nvSpPr>
        <p:spPr>
          <a:xfrm>
            <a:off x="6601494" y="2156281"/>
            <a:ext cx="2052084" cy="4387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sz="1400" b="1">
                <a:solidFill>
                  <a:schemeClr val="tx1"/>
                </a:solidFill>
              </a:rPr>
              <a:t>UMKM Trading Jagung</a:t>
            </a:r>
          </a:p>
        </p:txBody>
      </p:sp>
      <p:cxnSp>
        <p:nvCxnSpPr>
          <p:cNvPr id="8" name="Straight Arrow Connector 7">
            <a:extLst>
              <a:ext uri="{FF2B5EF4-FFF2-40B4-BE49-F238E27FC236}">
                <a16:creationId xmlns="" xmlns:a16="http://schemas.microsoft.com/office/drawing/2014/main" id="{3E58D963-705D-4478-AF0C-628A22781A80}"/>
              </a:ext>
            </a:extLst>
          </p:cNvPr>
          <p:cNvCxnSpPr>
            <a:cxnSpLocks/>
          </p:cNvCxnSpPr>
          <p:nvPr/>
        </p:nvCxnSpPr>
        <p:spPr>
          <a:xfrm flipH="1">
            <a:off x="1848124" y="2574350"/>
            <a:ext cx="10634" cy="19272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a:extLst>
              <a:ext uri="{FF2B5EF4-FFF2-40B4-BE49-F238E27FC236}">
                <a16:creationId xmlns="" xmlns:a16="http://schemas.microsoft.com/office/drawing/2014/main" id="{B5F59D76-A5AF-4DCD-AE15-35B03292D911}"/>
              </a:ext>
            </a:extLst>
          </p:cNvPr>
          <p:cNvCxnSpPr>
            <a:cxnSpLocks/>
          </p:cNvCxnSpPr>
          <p:nvPr/>
        </p:nvCxnSpPr>
        <p:spPr>
          <a:xfrm flipV="1">
            <a:off x="2899192" y="2376241"/>
            <a:ext cx="3708000" cy="391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 name="TextBox 10">
            <a:extLst>
              <a:ext uri="{FF2B5EF4-FFF2-40B4-BE49-F238E27FC236}">
                <a16:creationId xmlns="" xmlns:a16="http://schemas.microsoft.com/office/drawing/2014/main" id="{1E856B89-D615-4E4C-AE8F-BD05C7E04CCD}"/>
              </a:ext>
            </a:extLst>
          </p:cNvPr>
          <p:cNvSpPr txBox="1"/>
          <p:nvPr/>
        </p:nvSpPr>
        <p:spPr>
          <a:xfrm>
            <a:off x="3708315" y="1942973"/>
            <a:ext cx="1414130" cy="646331"/>
          </a:xfrm>
          <a:prstGeom prst="rect">
            <a:avLst/>
          </a:prstGeom>
          <a:noFill/>
        </p:spPr>
        <p:txBody>
          <a:bodyPr wrap="square" rtlCol="0">
            <a:spAutoFit/>
          </a:bodyPr>
          <a:lstStyle/>
          <a:p>
            <a:r>
              <a:rPr lang="id-ID" sz="1200"/>
              <a:t>Pelatihan, akses permodalan dan pendampingan</a:t>
            </a:r>
          </a:p>
        </p:txBody>
      </p:sp>
      <p:sp>
        <p:nvSpPr>
          <p:cNvPr id="13" name="Rectangle: Rounded Corners 12">
            <a:extLst>
              <a:ext uri="{FF2B5EF4-FFF2-40B4-BE49-F238E27FC236}">
                <a16:creationId xmlns="" xmlns:a16="http://schemas.microsoft.com/office/drawing/2014/main" id="{1479D348-D07A-4E4E-9F79-6FCD8984D795}"/>
              </a:ext>
            </a:extLst>
          </p:cNvPr>
          <p:cNvSpPr/>
          <p:nvPr/>
        </p:nvSpPr>
        <p:spPr>
          <a:xfrm>
            <a:off x="7050159" y="4551412"/>
            <a:ext cx="1233377" cy="44656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id-ID" sz="1400" b="1">
                <a:solidFill>
                  <a:schemeClr val="tx1"/>
                </a:solidFill>
              </a:rPr>
              <a:t>BANK</a:t>
            </a:r>
          </a:p>
        </p:txBody>
      </p:sp>
      <p:cxnSp>
        <p:nvCxnSpPr>
          <p:cNvPr id="17" name="Straight Arrow Connector 16">
            <a:extLst>
              <a:ext uri="{FF2B5EF4-FFF2-40B4-BE49-F238E27FC236}">
                <a16:creationId xmlns="" xmlns:a16="http://schemas.microsoft.com/office/drawing/2014/main" id="{CE283A2B-585D-42FF-AE03-FA0B6A70237D}"/>
              </a:ext>
            </a:extLst>
          </p:cNvPr>
          <p:cNvCxnSpPr>
            <a:stCxn id="4" idx="3"/>
            <a:endCxn id="13" idx="1"/>
          </p:cNvCxnSpPr>
          <p:nvPr/>
        </p:nvCxnSpPr>
        <p:spPr>
          <a:xfrm>
            <a:off x="3194732" y="4749519"/>
            <a:ext cx="3855427" cy="2517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TextBox 17">
            <a:extLst>
              <a:ext uri="{FF2B5EF4-FFF2-40B4-BE49-F238E27FC236}">
                <a16:creationId xmlns="" xmlns:a16="http://schemas.microsoft.com/office/drawing/2014/main" id="{1D340CFB-5847-4D44-95B2-FE4EDB04EDBF}"/>
              </a:ext>
            </a:extLst>
          </p:cNvPr>
          <p:cNvSpPr txBox="1"/>
          <p:nvPr/>
        </p:nvSpPr>
        <p:spPr>
          <a:xfrm>
            <a:off x="3263218" y="4714318"/>
            <a:ext cx="1414130" cy="276999"/>
          </a:xfrm>
          <a:prstGeom prst="rect">
            <a:avLst/>
          </a:prstGeom>
          <a:noFill/>
        </p:spPr>
        <p:txBody>
          <a:bodyPr wrap="square" rtlCol="0">
            <a:spAutoFit/>
          </a:bodyPr>
          <a:lstStyle/>
          <a:p>
            <a:r>
              <a:rPr lang="id-ID" sz="1200"/>
              <a:t>Mengajukan kredit</a:t>
            </a:r>
          </a:p>
        </p:txBody>
      </p:sp>
      <p:sp>
        <p:nvSpPr>
          <p:cNvPr id="20" name="Rectangle: Rounded Corners 19">
            <a:extLst>
              <a:ext uri="{FF2B5EF4-FFF2-40B4-BE49-F238E27FC236}">
                <a16:creationId xmlns="" xmlns:a16="http://schemas.microsoft.com/office/drawing/2014/main" id="{26D4D66E-FE9F-43FD-BB13-C4A098B473FC}"/>
              </a:ext>
            </a:extLst>
          </p:cNvPr>
          <p:cNvSpPr/>
          <p:nvPr/>
        </p:nvSpPr>
        <p:spPr>
          <a:xfrm>
            <a:off x="3768543" y="3203515"/>
            <a:ext cx="1693148" cy="535818"/>
          </a:xfrm>
          <a:prstGeom prst="round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GB" altLang="ja-JP" sz="1400" b="1" u="sng" dirty="0">
                <a:solidFill>
                  <a:schemeClr val="bg1"/>
                </a:solidFill>
              </a:rPr>
              <a:t>WIDODO MAKMUR</a:t>
            </a:r>
          </a:p>
          <a:p>
            <a:pPr algn="ctr"/>
            <a:r>
              <a:rPr lang="id-ID" altLang="ja-JP" sz="1400" b="1" dirty="0">
                <a:solidFill>
                  <a:schemeClr val="bg1"/>
                </a:solidFill>
              </a:rPr>
              <a:t>PT </a:t>
            </a:r>
            <a:r>
              <a:rPr lang="id-ID" altLang="ja-JP" sz="1400" b="1" dirty="0" smtClean="0">
                <a:solidFill>
                  <a:schemeClr val="bg1"/>
                </a:solidFill>
              </a:rPr>
              <a:t>WMU</a:t>
            </a:r>
            <a:endParaRPr lang="id-ID" altLang="ja-JP" sz="1400" b="1" dirty="0">
              <a:solidFill>
                <a:schemeClr val="bg1"/>
              </a:solidFill>
            </a:endParaRPr>
          </a:p>
        </p:txBody>
      </p:sp>
      <p:cxnSp>
        <p:nvCxnSpPr>
          <p:cNvPr id="22" name="Straight Arrow Connector 21">
            <a:extLst>
              <a:ext uri="{FF2B5EF4-FFF2-40B4-BE49-F238E27FC236}">
                <a16:creationId xmlns="" xmlns:a16="http://schemas.microsoft.com/office/drawing/2014/main" id="{7D446ACF-C6CB-4851-B9A6-442E0B21F8D4}"/>
              </a:ext>
            </a:extLst>
          </p:cNvPr>
          <p:cNvCxnSpPr>
            <a:cxnSpLocks/>
            <a:stCxn id="20" idx="2"/>
          </p:cNvCxnSpPr>
          <p:nvPr/>
        </p:nvCxnSpPr>
        <p:spPr>
          <a:xfrm>
            <a:off x="4615117" y="3739332"/>
            <a:ext cx="4542" cy="100800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 xmlns:a16="http://schemas.microsoft.com/office/drawing/2014/main" id="{CAB01607-1837-4A25-8D70-324D731441E0}"/>
              </a:ext>
            </a:extLst>
          </p:cNvPr>
          <p:cNvSpPr txBox="1"/>
          <p:nvPr/>
        </p:nvSpPr>
        <p:spPr>
          <a:xfrm>
            <a:off x="4332781" y="3883705"/>
            <a:ext cx="553998" cy="1053241"/>
          </a:xfrm>
          <a:prstGeom prst="rect">
            <a:avLst/>
          </a:prstGeom>
          <a:noFill/>
        </p:spPr>
        <p:txBody>
          <a:bodyPr vert="vert" wrap="square" rtlCol="0">
            <a:spAutoFit/>
          </a:bodyPr>
          <a:lstStyle/>
          <a:p>
            <a:r>
              <a:rPr lang="id-ID" sz="1200"/>
              <a:t>Jaminan pembelian</a:t>
            </a:r>
          </a:p>
        </p:txBody>
      </p:sp>
      <p:cxnSp>
        <p:nvCxnSpPr>
          <p:cNvPr id="25" name="Connector: Elbow 24">
            <a:extLst>
              <a:ext uri="{FF2B5EF4-FFF2-40B4-BE49-F238E27FC236}">
                <a16:creationId xmlns="" xmlns:a16="http://schemas.microsoft.com/office/drawing/2014/main" id="{C5E7185D-73A3-4CDB-AE57-AF81A7C4A5E9}"/>
              </a:ext>
            </a:extLst>
          </p:cNvPr>
          <p:cNvCxnSpPr>
            <a:cxnSpLocks/>
            <a:stCxn id="4" idx="0"/>
            <a:endCxn id="20" idx="1"/>
          </p:cNvCxnSpPr>
          <p:nvPr/>
        </p:nvCxnSpPr>
        <p:spPr>
          <a:xfrm rot="5400000" flipH="1" flipV="1">
            <a:off x="2503051" y="3264655"/>
            <a:ext cx="1058723" cy="1472262"/>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 xmlns:a16="http://schemas.microsoft.com/office/drawing/2014/main" id="{58BA3DF0-0517-4072-BADD-FA678B1748FB}"/>
              </a:ext>
            </a:extLst>
          </p:cNvPr>
          <p:cNvSpPr txBox="1"/>
          <p:nvPr/>
        </p:nvSpPr>
        <p:spPr>
          <a:xfrm>
            <a:off x="2548796" y="3495177"/>
            <a:ext cx="1414130" cy="276999"/>
          </a:xfrm>
          <a:prstGeom prst="rect">
            <a:avLst/>
          </a:prstGeom>
          <a:noFill/>
        </p:spPr>
        <p:txBody>
          <a:bodyPr wrap="square" rtlCol="0">
            <a:spAutoFit/>
          </a:bodyPr>
          <a:lstStyle/>
          <a:p>
            <a:r>
              <a:rPr lang="id-ID" sz="1200"/>
              <a:t>Pasok jagung</a:t>
            </a:r>
          </a:p>
        </p:txBody>
      </p:sp>
      <p:cxnSp>
        <p:nvCxnSpPr>
          <p:cNvPr id="28" name="Straight Arrow Connector 27">
            <a:extLst>
              <a:ext uri="{FF2B5EF4-FFF2-40B4-BE49-F238E27FC236}">
                <a16:creationId xmlns="" xmlns:a16="http://schemas.microsoft.com/office/drawing/2014/main" id="{BF764D96-FD56-4A49-B711-12435A5DA030}"/>
              </a:ext>
            </a:extLst>
          </p:cNvPr>
          <p:cNvCxnSpPr/>
          <p:nvPr/>
        </p:nvCxnSpPr>
        <p:spPr>
          <a:xfrm>
            <a:off x="7844450" y="2621812"/>
            <a:ext cx="0" cy="19351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9" name="TextBox 28">
            <a:extLst>
              <a:ext uri="{FF2B5EF4-FFF2-40B4-BE49-F238E27FC236}">
                <a16:creationId xmlns="" xmlns:a16="http://schemas.microsoft.com/office/drawing/2014/main" id="{05BCEB57-C62C-4E42-9D26-51D0C763F929}"/>
              </a:ext>
            </a:extLst>
          </p:cNvPr>
          <p:cNvSpPr txBox="1"/>
          <p:nvPr/>
        </p:nvSpPr>
        <p:spPr>
          <a:xfrm>
            <a:off x="7809011" y="3060277"/>
            <a:ext cx="369332" cy="1615861"/>
          </a:xfrm>
          <a:prstGeom prst="rect">
            <a:avLst/>
          </a:prstGeom>
          <a:noFill/>
        </p:spPr>
        <p:txBody>
          <a:bodyPr vert="vert" wrap="square" rtlCol="0">
            <a:spAutoFit/>
          </a:bodyPr>
          <a:lstStyle/>
          <a:p>
            <a:r>
              <a:rPr lang="id-ID" sz="1200" dirty="0"/>
              <a:t>Mengajukan kredit</a:t>
            </a:r>
          </a:p>
        </p:txBody>
      </p:sp>
      <p:cxnSp>
        <p:nvCxnSpPr>
          <p:cNvPr id="31" name="Connector: Elbow 30">
            <a:extLst>
              <a:ext uri="{FF2B5EF4-FFF2-40B4-BE49-F238E27FC236}">
                <a16:creationId xmlns="" xmlns:a16="http://schemas.microsoft.com/office/drawing/2014/main" id="{59516BC7-2ABC-4D4E-8A41-5D8AB31CEBE9}"/>
              </a:ext>
            </a:extLst>
          </p:cNvPr>
          <p:cNvCxnSpPr>
            <a:cxnSpLocks/>
          </p:cNvCxnSpPr>
          <p:nvPr/>
        </p:nvCxnSpPr>
        <p:spPr>
          <a:xfrm rot="5400000">
            <a:off x="5953194" y="2108368"/>
            <a:ext cx="864000" cy="183600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32" name="TextBox 31">
            <a:extLst>
              <a:ext uri="{FF2B5EF4-FFF2-40B4-BE49-F238E27FC236}">
                <a16:creationId xmlns="" xmlns:a16="http://schemas.microsoft.com/office/drawing/2014/main" id="{B96BA853-9796-4F09-BD1D-25C6B3918085}"/>
              </a:ext>
            </a:extLst>
          </p:cNvPr>
          <p:cNvSpPr txBox="1"/>
          <p:nvPr/>
        </p:nvSpPr>
        <p:spPr>
          <a:xfrm>
            <a:off x="6220239" y="3093211"/>
            <a:ext cx="1414130" cy="276999"/>
          </a:xfrm>
          <a:prstGeom prst="rect">
            <a:avLst/>
          </a:prstGeom>
          <a:noFill/>
        </p:spPr>
        <p:txBody>
          <a:bodyPr wrap="square" rtlCol="0">
            <a:spAutoFit/>
          </a:bodyPr>
          <a:lstStyle/>
          <a:p>
            <a:r>
              <a:rPr lang="id-ID" sz="1200"/>
              <a:t>Pasok jagung</a:t>
            </a:r>
          </a:p>
        </p:txBody>
      </p:sp>
      <p:cxnSp>
        <p:nvCxnSpPr>
          <p:cNvPr id="34" name="Straight Arrow Connector 33">
            <a:extLst>
              <a:ext uri="{FF2B5EF4-FFF2-40B4-BE49-F238E27FC236}">
                <a16:creationId xmlns="" xmlns:a16="http://schemas.microsoft.com/office/drawing/2014/main" id="{90FB2BF3-C332-4D39-AC9A-A689F42B06EA}"/>
              </a:ext>
            </a:extLst>
          </p:cNvPr>
          <p:cNvCxnSpPr/>
          <p:nvPr/>
        </p:nvCxnSpPr>
        <p:spPr>
          <a:xfrm flipV="1">
            <a:off x="5474893" y="3607071"/>
            <a:ext cx="2376000" cy="305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5" name="TextBox 34">
            <a:extLst>
              <a:ext uri="{FF2B5EF4-FFF2-40B4-BE49-F238E27FC236}">
                <a16:creationId xmlns="" xmlns:a16="http://schemas.microsoft.com/office/drawing/2014/main" id="{AA1B9DE1-3E72-48B2-8AC3-0879645FD94B}"/>
              </a:ext>
            </a:extLst>
          </p:cNvPr>
          <p:cNvSpPr txBox="1"/>
          <p:nvPr/>
        </p:nvSpPr>
        <p:spPr>
          <a:xfrm>
            <a:off x="5958601" y="3561355"/>
            <a:ext cx="1414130" cy="276999"/>
          </a:xfrm>
          <a:prstGeom prst="rect">
            <a:avLst/>
          </a:prstGeom>
          <a:noFill/>
        </p:spPr>
        <p:txBody>
          <a:bodyPr wrap="square" rtlCol="0">
            <a:spAutoFit/>
          </a:bodyPr>
          <a:lstStyle/>
          <a:p>
            <a:r>
              <a:rPr lang="id-ID" sz="1200"/>
              <a:t>Jaminan pembelian</a:t>
            </a:r>
          </a:p>
        </p:txBody>
      </p:sp>
      <p:cxnSp>
        <p:nvCxnSpPr>
          <p:cNvPr id="37" name="Connector: Elbow 36">
            <a:extLst>
              <a:ext uri="{FF2B5EF4-FFF2-40B4-BE49-F238E27FC236}">
                <a16:creationId xmlns="" xmlns:a16="http://schemas.microsoft.com/office/drawing/2014/main" id="{487FF960-FB66-4351-9E46-8F94946CCC1A}"/>
              </a:ext>
            </a:extLst>
          </p:cNvPr>
          <p:cNvCxnSpPr>
            <a:cxnSpLocks/>
            <a:endCxn id="13" idx="2"/>
          </p:cNvCxnSpPr>
          <p:nvPr/>
        </p:nvCxnSpPr>
        <p:spPr>
          <a:xfrm rot="10800000" flipH="1" flipV="1">
            <a:off x="2775871" y="2379564"/>
            <a:ext cx="4890976" cy="2618416"/>
          </a:xfrm>
          <a:prstGeom prst="bentConnector4">
            <a:avLst>
              <a:gd name="adj1" fmla="val -32322"/>
              <a:gd name="adj2" fmla="val 108730"/>
            </a:avLst>
          </a:prstGeom>
          <a:ln>
            <a:tailEnd type="triangle"/>
          </a:ln>
        </p:spPr>
        <p:style>
          <a:lnRef idx="2">
            <a:schemeClr val="accent5"/>
          </a:lnRef>
          <a:fillRef idx="0">
            <a:schemeClr val="accent5"/>
          </a:fillRef>
          <a:effectRef idx="1">
            <a:schemeClr val="accent5"/>
          </a:effectRef>
          <a:fontRef idx="minor">
            <a:schemeClr val="tx1"/>
          </a:fontRef>
        </p:style>
      </p:cxnSp>
      <p:sp>
        <p:nvSpPr>
          <p:cNvPr id="38" name="TextBox 37">
            <a:extLst>
              <a:ext uri="{FF2B5EF4-FFF2-40B4-BE49-F238E27FC236}">
                <a16:creationId xmlns="" xmlns:a16="http://schemas.microsoft.com/office/drawing/2014/main" id="{2EA08CE9-0493-4E6C-88DF-C1A4A1300BFD}"/>
              </a:ext>
            </a:extLst>
          </p:cNvPr>
          <p:cNvSpPr txBox="1"/>
          <p:nvPr/>
        </p:nvSpPr>
        <p:spPr>
          <a:xfrm>
            <a:off x="713149" y="3198238"/>
            <a:ext cx="553998" cy="1738292"/>
          </a:xfrm>
          <a:prstGeom prst="rect">
            <a:avLst/>
          </a:prstGeom>
          <a:noFill/>
        </p:spPr>
        <p:txBody>
          <a:bodyPr vert="vert" wrap="square" rtlCol="0">
            <a:spAutoFit/>
          </a:bodyPr>
          <a:lstStyle/>
          <a:p>
            <a:r>
              <a:rPr lang="id-ID" sz="1200"/>
              <a:t>YKEI membangun jejaring akses permodalan</a:t>
            </a:r>
          </a:p>
        </p:txBody>
      </p:sp>
      <p:sp>
        <p:nvSpPr>
          <p:cNvPr id="40" name="Rectangle: Rounded Corners 39">
            <a:extLst>
              <a:ext uri="{FF2B5EF4-FFF2-40B4-BE49-F238E27FC236}">
                <a16:creationId xmlns="" xmlns:a16="http://schemas.microsoft.com/office/drawing/2014/main" id="{E0729872-ADC4-4014-BCC2-24E2E7480E04}"/>
              </a:ext>
            </a:extLst>
          </p:cNvPr>
          <p:cNvSpPr/>
          <p:nvPr/>
        </p:nvSpPr>
        <p:spPr>
          <a:xfrm>
            <a:off x="4617388" y="5909145"/>
            <a:ext cx="1233377" cy="44656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sz="1400" dirty="0">
                <a:solidFill>
                  <a:schemeClr val="tx1"/>
                </a:solidFill>
              </a:rPr>
              <a:t>Feed Mill</a:t>
            </a:r>
          </a:p>
        </p:txBody>
      </p:sp>
      <p:cxnSp>
        <p:nvCxnSpPr>
          <p:cNvPr id="44" name="Straight Arrow Connector 43">
            <a:extLst>
              <a:ext uri="{FF2B5EF4-FFF2-40B4-BE49-F238E27FC236}">
                <a16:creationId xmlns="" xmlns:a16="http://schemas.microsoft.com/office/drawing/2014/main" id="{FAD519C8-2AF5-410F-97BC-1690F2B099A5}"/>
              </a:ext>
            </a:extLst>
          </p:cNvPr>
          <p:cNvCxnSpPr>
            <a:cxnSpLocks/>
          </p:cNvCxnSpPr>
          <p:nvPr/>
        </p:nvCxnSpPr>
        <p:spPr>
          <a:xfrm flipH="1">
            <a:off x="5177074" y="3751423"/>
            <a:ext cx="1" cy="2124000"/>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 xmlns:a16="http://schemas.microsoft.com/office/drawing/2014/main" id="{88F090BE-BB7F-4D3C-B876-5AED5D4F07B4}"/>
              </a:ext>
            </a:extLst>
          </p:cNvPr>
          <p:cNvSpPr txBox="1"/>
          <p:nvPr/>
        </p:nvSpPr>
        <p:spPr>
          <a:xfrm>
            <a:off x="5205881" y="5409290"/>
            <a:ext cx="1414130" cy="461665"/>
          </a:xfrm>
          <a:prstGeom prst="rect">
            <a:avLst/>
          </a:prstGeom>
          <a:noFill/>
        </p:spPr>
        <p:txBody>
          <a:bodyPr wrap="square" rtlCol="0">
            <a:spAutoFit/>
          </a:bodyPr>
          <a:lstStyle/>
          <a:p>
            <a:r>
              <a:rPr lang="id-ID" sz="1200" dirty="0"/>
              <a:t>PT </a:t>
            </a:r>
            <a:r>
              <a:rPr lang="id-ID" sz="1200" dirty="0" smtClean="0"/>
              <a:t>WMU </a:t>
            </a:r>
            <a:r>
              <a:rPr lang="id-ID" sz="1200" dirty="0"/>
              <a:t>pasok ke Feedmill</a:t>
            </a:r>
          </a:p>
        </p:txBody>
      </p:sp>
      <p:grpSp>
        <p:nvGrpSpPr>
          <p:cNvPr id="33" name="Group 32">
            <a:extLst>
              <a:ext uri="{FF2B5EF4-FFF2-40B4-BE49-F238E27FC236}">
                <a16:creationId xmlns="" xmlns:a16="http://schemas.microsoft.com/office/drawing/2014/main" id="{5D58B729-3040-4909-BB16-0A86DB58A8A0}"/>
              </a:ext>
            </a:extLst>
          </p:cNvPr>
          <p:cNvGrpSpPr/>
          <p:nvPr/>
        </p:nvGrpSpPr>
        <p:grpSpPr>
          <a:xfrm>
            <a:off x="1582720" y="1467027"/>
            <a:ext cx="1343577" cy="1355108"/>
            <a:chOff x="3883174" y="980434"/>
            <a:chExt cx="1343577" cy="1355108"/>
          </a:xfrm>
        </p:grpSpPr>
        <p:sp>
          <p:nvSpPr>
            <p:cNvPr id="36" name="Rectangle: Rounded Corners 35">
              <a:extLst>
                <a:ext uri="{FF2B5EF4-FFF2-40B4-BE49-F238E27FC236}">
                  <a16:creationId xmlns="" xmlns:a16="http://schemas.microsoft.com/office/drawing/2014/main" id="{F2CD958C-D9BE-40AA-9DE8-E893B0BA18DC}"/>
                </a:ext>
              </a:extLst>
            </p:cNvPr>
            <p:cNvSpPr/>
            <p:nvPr/>
          </p:nvSpPr>
          <p:spPr>
            <a:xfrm>
              <a:off x="3883174" y="980434"/>
              <a:ext cx="1334343" cy="1334343"/>
            </a:xfrm>
            <a:prstGeom prst="round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Picture 38">
              <a:extLst>
                <a:ext uri="{FF2B5EF4-FFF2-40B4-BE49-F238E27FC236}">
                  <a16:creationId xmlns="" xmlns:a16="http://schemas.microsoft.com/office/drawing/2014/main" id="{2E3DCFBA-46DF-4610-AD4F-5CA1D56206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2747" y="989528"/>
              <a:ext cx="1324004" cy="1346014"/>
            </a:xfrm>
            <a:prstGeom prst="rect">
              <a:avLst/>
            </a:prstGeom>
          </p:spPr>
        </p:pic>
      </p:grpSp>
      <p:sp>
        <p:nvSpPr>
          <p:cNvPr id="41" name="Snip Single Corner Rectangle 40"/>
          <p:cNvSpPr/>
          <p:nvPr/>
        </p:nvSpPr>
        <p:spPr>
          <a:xfrm>
            <a:off x="0" y="6427371"/>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ectangle 41"/>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3" name="Snip Single Corner Rectangle 42"/>
          <p:cNvSpPr/>
          <p:nvPr/>
        </p:nvSpPr>
        <p:spPr>
          <a:xfrm rot="10800000">
            <a:off x="4952999" y="-2182"/>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7" name="Rectangle 46"/>
          <p:cNvSpPr/>
          <p:nvPr/>
        </p:nvSpPr>
        <p:spPr>
          <a:xfrm>
            <a:off x="443359" y="470886"/>
            <a:ext cx="4197303" cy="707886"/>
          </a:xfrm>
          <a:prstGeom prst="rect">
            <a:avLst/>
          </a:prstGeom>
        </p:spPr>
        <p:txBody>
          <a:bodyPr wrap="none">
            <a:spAutoFit/>
          </a:bodyPr>
          <a:lstStyle/>
          <a:p>
            <a:r>
              <a:rPr lang="fi-FI" sz="2000" b="1" dirty="0"/>
              <a:t>SKEMA KEMITRAAN DENGAN </a:t>
            </a:r>
            <a:r>
              <a:rPr lang="fi-FI" sz="2000" b="1" dirty="0" smtClean="0"/>
              <a:t>UMKM</a:t>
            </a:r>
            <a:endParaRPr lang="id-ID" sz="2000" b="1" dirty="0" smtClean="0"/>
          </a:p>
          <a:p>
            <a:r>
              <a:rPr lang="fi-FI" sz="2000" b="1" dirty="0" smtClean="0"/>
              <a:t>PERDAGANGAN </a:t>
            </a:r>
            <a:r>
              <a:rPr lang="fi-FI" sz="2000" b="1" dirty="0"/>
              <a:t>KOMODITAS </a:t>
            </a:r>
            <a:r>
              <a:rPr lang="fi-FI" sz="2000" b="1" dirty="0" smtClean="0"/>
              <a:t>JAGUNG</a:t>
            </a:r>
            <a:endParaRPr lang="fi-FI" sz="2000" b="1" dirty="0"/>
          </a:p>
        </p:txBody>
      </p:sp>
      <p:sp>
        <p:nvSpPr>
          <p:cNvPr id="48" name="Rectangle 47"/>
          <p:cNvSpPr/>
          <p:nvPr/>
        </p:nvSpPr>
        <p:spPr>
          <a:xfrm>
            <a:off x="529974" y="1187949"/>
            <a:ext cx="39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248979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359" y="367854"/>
            <a:ext cx="3241593" cy="707886"/>
          </a:xfrm>
          <a:prstGeom prst="rect">
            <a:avLst/>
          </a:prstGeom>
        </p:spPr>
        <p:txBody>
          <a:bodyPr wrap="none">
            <a:spAutoFit/>
          </a:bodyPr>
          <a:lstStyle/>
          <a:p>
            <a:r>
              <a:rPr lang="fi-FI" sz="2000" b="1" dirty="0"/>
              <a:t>SKEMA </a:t>
            </a:r>
            <a:r>
              <a:rPr lang="fi-FI" sz="2000" b="1" dirty="0" smtClean="0"/>
              <a:t>P</a:t>
            </a:r>
            <a:r>
              <a:rPr lang="id-ID" sz="2000" b="1" dirty="0" smtClean="0"/>
              <a:t>ERMODALAN KUR</a:t>
            </a:r>
          </a:p>
          <a:p>
            <a:r>
              <a:rPr lang="id-ID" sz="2000" b="1" dirty="0" smtClean="0"/>
              <a:t>DENGAN POLA CHANNELING</a:t>
            </a:r>
          </a:p>
        </p:txBody>
      </p:sp>
      <p:sp>
        <p:nvSpPr>
          <p:cNvPr id="3" name="Rectangle 2"/>
          <p:cNvSpPr/>
          <p:nvPr/>
        </p:nvSpPr>
        <p:spPr>
          <a:xfrm>
            <a:off x="529974" y="1084917"/>
            <a:ext cx="30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Snip Single Corner Rectangle 3"/>
          <p:cNvSpPr/>
          <p:nvPr/>
        </p:nvSpPr>
        <p:spPr>
          <a:xfrm>
            <a:off x="-1" y="6427371"/>
            <a:ext cx="5950039"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rot="10800000">
            <a:off x="3947176" y="-2182"/>
            <a:ext cx="5963236"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Rectangle 7"/>
          <p:cNvSpPr/>
          <p:nvPr/>
        </p:nvSpPr>
        <p:spPr>
          <a:xfrm>
            <a:off x="424798" y="4383577"/>
            <a:ext cx="9251206" cy="1938992"/>
          </a:xfrm>
          <a:prstGeom prst="rect">
            <a:avLst/>
          </a:prstGeom>
        </p:spPr>
        <p:txBody>
          <a:bodyPr wrap="square">
            <a:spAutoFit/>
          </a:bodyPr>
          <a:lstStyle/>
          <a:p>
            <a:r>
              <a:rPr lang="id-ID" sz="1200" b="1" dirty="0" smtClean="0"/>
              <a:t>Keterangan :</a:t>
            </a:r>
          </a:p>
          <a:p>
            <a:endParaRPr lang="id-ID" sz="1200" dirty="0" smtClean="0"/>
          </a:p>
          <a:p>
            <a:pPr marL="228600" indent="-228600">
              <a:buFont typeface="+mj-lt"/>
              <a:buAutoNum type="alphaLcParenR"/>
            </a:pPr>
            <a:r>
              <a:rPr lang="id-ID" sz="1200" dirty="0" smtClean="0"/>
              <a:t>UMKM </a:t>
            </a:r>
            <a:r>
              <a:rPr lang="en-US" sz="1200" dirty="0" err="1" smtClean="0"/>
              <a:t>memberikan</a:t>
            </a:r>
            <a:r>
              <a:rPr lang="en-US" sz="1200" dirty="0" smtClean="0"/>
              <a:t> </a:t>
            </a:r>
            <a:r>
              <a:rPr lang="en-US" sz="1200" dirty="0" err="1"/>
              <a:t>kuasa</a:t>
            </a:r>
            <a:r>
              <a:rPr lang="en-US" sz="1200" dirty="0"/>
              <a:t> </a:t>
            </a:r>
            <a:r>
              <a:rPr lang="en-US" sz="1200" dirty="0" err="1"/>
              <a:t>kepada</a:t>
            </a:r>
            <a:r>
              <a:rPr lang="en-US" sz="1200" dirty="0"/>
              <a:t> </a:t>
            </a:r>
            <a:r>
              <a:rPr lang="id-ID" sz="1200" dirty="0" smtClean="0"/>
              <a:t>yayasan</a:t>
            </a:r>
            <a:r>
              <a:rPr lang="en-US" sz="1200" dirty="0" smtClean="0"/>
              <a:t>  </a:t>
            </a:r>
            <a:r>
              <a:rPr lang="en-US" sz="1200" dirty="0" err="1" smtClean="0"/>
              <a:t>untuk</a:t>
            </a:r>
            <a:r>
              <a:rPr lang="en-US" sz="1200" dirty="0" smtClean="0"/>
              <a:t> </a:t>
            </a:r>
            <a:r>
              <a:rPr lang="en-US" sz="1200" dirty="0" err="1"/>
              <a:t>mengajukan</a:t>
            </a:r>
            <a:r>
              <a:rPr lang="en-US" sz="1200" dirty="0"/>
              <a:t> </a:t>
            </a:r>
            <a:r>
              <a:rPr lang="en-US" sz="1200" dirty="0" err="1" smtClean="0"/>
              <a:t>kredit</a:t>
            </a:r>
            <a:r>
              <a:rPr lang="en-US" sz="1200" dirty="0" smtClean="0"/>
              <a:t> </a:t>
            </a:r>
            <a:r>
              <a:rPr lang="en-US" sz="1200" dirty="0" err="1"/>
              <a:t>menjaminkan</a:t>
            </a:r>
            <a:r>
              <a:rPr lang="en-US" sz="1200" dirty="0"/>
              <a:t> </a:t>
            </a:r>
            <a:r>
              <a:rPr lang="en-US" sz="1200" dirty="0" err="1"/>
              <a:t>agunan</a:t>
            </a:r>
            <a:r>
              <a:rPr lang="en-US" sz="1200" dirty="0"/>
              <a:t> </a:t>
            </a:r>
            <a:r>
              <a:rPr lang="en-US" sz="1200" dirty="0" err="1" smtClean="0"/>
              <a:t>kepada</a:t>
            </a:r>
            <a:r>
              <a:rPr lang="en-US" sz="1200" dirty="0" smtClean="0"/>
              <a:t> Bank </a:t>
            </a:r>
            <a:r>
              <a:rPr lang="en-US" sz="1200" dirty="0" err="1" smtClean="0"/>
              <a:t>Pelaksana</a:t>
            </a:r>
            <a:endParaRPr lang="en-US" sz="1200" dirty="0"/>
          </a:p>
          <a:p>
            <a:pPr marL="228600" indent="-228600">
              <a:buFont typeface="+mj-lt"/>
              <a:buAutoNum type="alphaLcParenR"/>
            </a:pPr>
            <a:r>
              <a:rPr lang="id-ID" sz="1200" dirty="0" smtClean="0"/>
              <a:t>Yayasan </a:t>
            </a:r>
            <a:r>
              <a:rPr lang="en-US" sz="1200" dirty="0" err="1" smtClean="0"/>
              <a:t>mewakili</a:t>
            </a:r>
            <a:r>
              <a:rPr lang="en-US" sz="1200" dirty="0" smtClean="0"/>
              <a:t> </a:t>
            </a:r>
            <a:r>
              <a:rPr lang="en-US" sz="1200" dirty="0"/>
              <a:t>UMKMK </a:t>
            </a:r>
            <a:r>
              <a:rPr lang="en-US" sz="1200" dirty="0" err="1"/>
              <a:t>mengajukan</a:t>
            </a:r>
            <a:r>
              <a:rPr lang="en-US" sz="1200" dirty="0"/>
              <a:t> </a:t>
            </a:r>
            <a:r>
              <a:rPr lang="en-US" sz="1200" dirty="0" err="1" smtClean="0"/>
              <a:t>permohonan</a:t>
            </a:r>
            <a:r>
              <a:rPr lang="en-US" sz="1200" dirty="0" smtClean="0"/>
              <a:t> </a:t>
            </a:r>
            <a:r>
              <a:rPr lang="en-US" sz="1200" dirty="0" err="1"/>
              <a:t>kredit</a:t>
            </a:r>
            <a:r>
              <a:rPr lang="en-US" sz="1200" dirty="0"/>
              <a:t> </a:t>
            </a:r>
            <a:r>
              <a:rPr lang="en-US" sz="1200" dirty="0" err="1" smtClean="0"/>
              <a:t>kepada</a:t>
            </a:r>
            <a:r>
              <a:rPr lang="en-US" sz="1200" dirty="0" smtClean="0"/>
              <a:t> Bank</a:t>
            </a:r>
            <a:r>
              <a:rPr lang="id-ID" sz="1200" dirty="0" smtClean="0"/>
              <a:t> </a:t>
            </a:r>
            <a:r>
              <a:rPr lang="en-US" sz="1200" dirty="0" err="1" smtClean="0"/>
              <a:t>Pelaksana</a:t>
            </a:r>
            <a:r>
              <a:rPr lang="en-US" sz="1200" dirty="0"/>
              <a:t>.</a:t>
            </a:r>
          </a:p>
          <a:p>
            <a:pPr marL="228600" indent="-228600">
              <a:buFont typeface="+mj-lt"/>
              <a:buAutoNum type="alphaLcParenR"/>
            </a:pPr>
            <a:r>
              <a:rPr lang="en-US" sz="1200" dirty="0" smtClean="0"/>
              <a:t>Bank </a:t>
            </a:r>
            <a:r>
              <a:rPr lang="en-US" sz="1200" dirty="0" err="1"/>
              <a:t>Pelaksana</a:t>
            </a:r>
            <a:r>
              <a:rPr lang="en-US" sz="1200" dirty="0"/>
              <a:t> </a:t>
            </a:r>
            <a:r>
              <a:rPr lang="en-US" sz="1200" dirty="0" smtClean="0"/>
              <a:t> </a:t>
            </a:r>
            <a:r>
              <a:rPr lang="en-US" sz="1200" dirty="0" err="1" smtClean="0"/>
              <a:t>melakukan</a:t>
            </a:r>
            <a:r>
              <a:rPr lang="en-US" sz="1200" dirty="0" smtClean="0"/>
              <a:t>  </a:t>
            </a:r>
            <a:r>
              <a:rPr lang="id-ID" sz="1200" dirty="0" smtClean="0"/>
              <a:t>skrinning </a:t>
            </a:r>
            <a:r>
              <a:rPr lang="en-US" sz="1200" dirty="0" err="1" smtClean="0"/>
              <a:t>dan</a:t>
            </a:r>
            <a:r>
              <a:rPr lang="en-US" sz="1200" dirty="0" smtClean="0"/>
              <a:t> </a:t>
            </a:r>
            <a:r>
              <a:rPr lang="en-US" sz="1200" dirty="0" err="1" smtClean="0"/>
              <a:t>analisa</a:t>
            </a:r>
            <a:r>
              <a:rPr lang="en-US" sz="1200" dirty="0" smtClean="0"/>
              <a:t> </a:t>
            </a:r>
            <a:r>
              <a:rPr lang="en-US" sz="1200" dirty="0" err="1" smtClean="0"/>
              <a:t>kelayakan</a:t>
            </a:r>
            <a:r>
              <a:rPr lang="en-US" sz="1200" dirty="0"/>
              <a:t>. </a:t>
            </a:r>
            <a:r>
              <a:rPr lang="en-US" sz="1200" dirty="0" err="1" smtClean="0"/>
              <a:t>Apabila</a:t>
            </a:r>
            <a:r>
              <a:rPr lang="id-ID" sz="1200" dirty="0" smtClean="0"/>
              <a:t> </a:t>
            </a:r>
            <a:r>
              <a:rPr lang="en-US" sz="1200" dirty="0" err="1" smtClean="0"/>
              <a:t>layak</a:t>
            </a:r>
            <a:r>
              <a:rPr lang="en-US" sz="1200" dirty="0" smtClean="0"/>
              <a:t> </a:t>
            </a:r>
            <a:r>
              <a:rPr lang="en-US" sz="1200" dirty="0" err="1"/>
              <a:t>dan</a:t>
            </a:r>
            <a:r>
              <a:rPr lang="en-US" sz="1200" dirty="0"/>
              <a:t> </a:t>
            </a:r>
            <a:r>
              <a:rPr lang="en-US" sz="1200" dirty="0" err="1" smtClean="0"/>
              <a:t>disetujui</a:t>
            </a:r>
            <a:r>
              <a:rPr lang="en-US" sz="1200" dirty="0" smtClean="0"/>
              <a:t> </a:t>
            </a:r>
            <a:r>
              <a:rPr lang="en-US" sz="1200" dirty="0" err="1" smtClean="0"/>
              <a:t>maka</a:t>
            </a:r>
            <a:r>
              <a:rPr lang="en-US" sz="1200" dirty="0" smtClean="0"/>
              <a:t> </a:t>
            </a:r>
            <a:r>
              <a:rPr lang="en-US" sz="1200" dirty="0"/>
              <a:t>Bank </a:t>
            </a:r>
            <a:r>
              <a:rPr lang="en-US" sz="1200" dirty="0" err="1" smtClean="0"/>
              <a:t>Pelaksana</a:t>
            </a:r>
            <a:r>
              <a:rPr lang="id-ID" sz="1200" dirty="0"/>
              <a:t> </a:t>
            </a:r>
            <a:r>
              <a:rPr lang="id-ID" sz="1200" dirty="0" smtClean="0"/>
              <a:t> melakukan  perjanjian kredit dengan UMKM. </a:t>
            </a:r>
            <a:r>
              <a:rPr lang="en-US" sz="1200" dirty="0" err="1" smtClean="0"/>
              <a:t>atau</a:t>
            </a:r>
            <a:r>
              <a:rPr lang="en-US" sz="1200" dirty="0" smtClean="0"/>
              <a:t> </a:t>
            </a:r>
            <a:r>
              <a:rPr lang="en-US" sz="1200" dirty="0" err="1" smtClean="0"/>
              <a:t>Berdasarkan</a:t>
            </a:r>
            <a:r>
              <a:rPr lang="en-US" sz="1200" dirty="0"/>
              <a:t> </a:t>
            </a:r>
            <a:r>
              <a:rPr lang="en-US" sz="1200" dirty="0" err="1" smtClean="0"/>
              <a:t>kuasa</a:t>
            </a:r>
            <a:r>
              <a:rPr lang="en-US" sz="1200" dirty="0" smtClean="0"/>
              <a:t> </a:t>
            </a:r>
            <a:r>
              <a:rPr lang="en-US" sz="1200" dirty="0" err="1"/>
              <a:t>dari</a:t>
            </a:r>
            <a:r>
              <a:rPr lang="en-US" sz="1200" dirty="0"/>
              <a:t> </a:t>
            </a:r>
            <a:r>
              <a:rPr lang="en-US" sz="1200" dirty="0" smtClean="0"/>
              <a:t> UMKMK</a:t>
            </a:r>
            <a:r>
              <a:rPr lang="en-US" sz="1200" dirty="0"/>
              <a:t>, </a:t>
            </a:r>
            <a:r>
              <a:rPr lang="en-US" sz="1200" dirty="0" err="1"/>
              <a:t>maka</a:t>
            </a:r>
            <a:r>
              <a:rPr lang="en-US" sz="1200" dirty="0"/>
              <a:t> </a:t>
            </a:r>
            <a:r>
              <a:rPr lang="id-ID" sz="1200" dirty="0" smtClean="0"/>
              <a:t>yayasan </a:t>
            </a:r>
            <a:r>
              <a:rPr lang="en-US" sz="1200" dirty="0" err="1" smtClean="0"/>
              <a:t>menandatangani</a:t>
            </a:r>
            <a:r>
              <a:rPr lang="en-US" sz="1200" dirty="0" smtClean="0"/>
              <a:t> </a:t>
            </a:r>
            <a:r>
              <a:rPr lang="en-US" sz="1200" dirty="0" err="1" smtClean="0"/>
              <a:t>Perjanjian</a:t>
            </a:r>
            <a:r>
              <a:rPr lang="en-US" sz="1200" dirty="0" smtClean="0"/>
              <a:t> </a:t>
            </a:r>
            <a:r>
              <a:rPr lang="en-US" sz="1200" dirty="0" err="1"/>
              <a:t>Kredit</a:t>
            </a:r>
            <a:r>
              <a:rPr lang="en-US" sz="1200" dirty="0"/>
              <a:t>/</a:t>
            </a:r>
            <a:r>
              <a:rPr lang="en-US" sz="1200" dirty="0" err="1"/>
              <a:t>Pembiayaan</a:t>
            </a:r>
            <a:r>
              <a:rPr lang="en-US" sz="1200" dirty="0"/>
              <a:t> </a:t>
            </a:r>
            <a:r>
              <a:rPr lang="en-US" sz="1200" dirty="0" err="1" smtClean="0"/>
              <a:t>dengan</a:t>
            </a:r>
            <a:r>
              <a:rPr lang="en-US" sz="1200" dirty="0"/>
              <a:t> </a:t>
            </a:r>
            <a:r>
              <a:rPr lang="en-US" sz="1200" dirty="0" smtClean="0"/>
              <a:t>Bank </a:t>
            </a:r>
            <a:r>
              <a:rPr lang="en-US" sz="1200" dirty="0" err="1" smtClean="0"/>
              <a:t>Pelaksana</a:t>
            </a:r>
            <a:r>
              <a:rPr lang="en-US" sz="1200" dirty="0"/>
              <a:t>.</a:t>
            </a:r>
          </a:p>
          <a:p>
            <a:pPr marL="228600" indent="-228600">
              <a:buFont typeface="+mj-lt"/>
              <a:buAutoNum type="alphaLcParenR"/>
            </a:pPr>
            <a:r>
              <a:rPr lang="en-US" sz="1200" dirty="0" smtClean="0"/>
              <a:t>Bank </a:t>
            </a:r>
            <a:r>
              <a:rPr lang="en-US" sz="1200" dirty="0" err="1"/>
              <a:t>mengajukan</a:t>
            </a:r>
            <a:r>
              <a:rPr lang="en-US" sz="1200" dirty="0"/>
              <a:t> </a:t>
            </a:r>
            <a:r>
              <a:rPr lang="en-US" sz="1200" dirty="0" err="1"/>
              <a:t>permohonan</a:t>
            </a:r>
            <a:r>
              <a:rPr lang="en-US" sz="1200" dirty="0"/>
              <a:t> </a:t>
            </a:r>
            <a:r>
              <a:rPr lang="en-US" sz="1200" dirty="0" err="1"/>
              <a:t>penjaminan</a:t>
            </a:r>
            <a:r>
              <a:rPr lang="en-US" sz="1200" dirty="0"/>
              <a:t> </a:t>
            </a:r>
            <a:r>
              <a:rPr lang="en-US" sz="1200" dirty="0" err="1"/>
              <a:t>kepada</a:t>
            </a:r>
            <a:r>
              <a:rPr lang="en-US" sz="1200" dirty="0"/>
              <a:t> </a:t>
            </a:r>
            <a:r>
              <a:rPr lang="id-ID" sz="1200" dirty="0" smtClean="0"/>
              <a:t>WMP (MoU)</a:t>
            </a:r>
            <a:endParaRPr lang="en-US" sz="1200" dirty="0"/>
          </a:p>
          <a:p>
            <a:pPr marL="228600" indent="-228600">
              <a:buFont typeface="+mj-lt"/>
              <a:buAutoNum type="alphaLcParenR"/>
            </a:pPr>
            <a:r>
              <a:rPr lang="id-ID" sz="1200" dirty="0" smtClean="0"/>
              <a:t>Yayasan </a:t>
            </a:r>
            <a:r>
              <a:rPr lang="en-US" sz="1200" dirty="0" smtClean="0"/>
              <a:t> </a:t>
            </a:r>
            <a:r>
              <a:rPr lang="en-US" sz="1200" dirty="0" err="1" smtClean="0"/>
              <a:t>meng</a:t>
            </a:r>
            <a:r>
              <a:rPr lang="id-ID" sz="1200" dirty="0" smtClean="0"/>
              <a:t>ar</a:t>
            </a:r>
            <a:r>
              <a:rPr lang="en-US" sz="1200" dirty="0" smtClean="0"/>
              <a:t>us </a:t>
            </a:r>
            <a:r>
              <a:rPr lang="en-US" sz="1200" dirty="0" err="1"/>
              <a:t>pinjamkan</a:t>
            </a:r>
            <a:r>
              <a:rPr lang="en-US" sz="1200" dirty="0"/>
              <a:t> </a:t>
            </a:r>
            <a:r>
              <a:rPr lang="en-US" sz="1200" dirty="0" err="1"/>
              <a:t>kredit</a:t>
            </a:r>
            <a:r>
              <a:rPr lang="en-US" sz="1200" dirty="0"/>
              <a:t>/</a:t>
            </a:r>
            <a:r>
              <a:rPr lang="en-US" sz="1200" dirty="0" err="1"/>
              <a:t>pembiayaan</a:t>
            </a:r>
            <a:r>
              <a:rPr lang="en-US" sz="1200" dirty="0"/>
              <a:t> yang </a:t>
            </a:r>
            <a:r>
              <a:rPr lang="en-US" sz="1200" dirty="0" err="1"/>
              <a:t>diterima</a:t>
            </a:r>
            <a:r>
              <a:rPr lang="en-US" sz="1200" dirty="0"/>
              <a:t> </a:t>
            </a:r>
            <a:r>
              <a:rPr lang="en-US" sz="1200" dirty="0" err="1" smtClean="0"/>
              <a:t>dari</a:t>
            </a:r>
            <a:r>
              <a:rPr lang="en-US" sz="1200" dirty="0" smtClean="0"/>
              <a:t> Bank </a:t>
            </a:r>
            <a:r>
              <a:rPr lang="en-US" sz="1200" dirty="0" err="1"/>
              <a:t>Pelaksana</a:t>
            </a:r>
            <a:r>
              <a:rPr lang="en-US" sz="1200" dirty="0"/>
              <a:t> </a:t>
            </a:r>
            <a:r>
              <a:rPr lang="en-US" sz="1200" dirty="0" err="1"/>
              <a:t>kepada</a:t>
            </a:r>
            <a:r>
              <a:rPr lang="en-US" sz="1200" dirty="0"/>
              <a:t> </a:t>
            </a:r>
            <a:r>
              <a:rPr lang="en-US" sz="1200" dirty="0" err="1"/>
              <a:t>debitur</a:t>
            </a:r>
            <a:r>
              <a:rPr lang="en-US" sz="1200" dirty="0"/>
              <a:t> </a:t>
            </a:r>
            <a:r>
              <a:rPr lang="en-US" sz="1200" dirty="0" smtClean="0"/>
              <a:t>UMKM. </a:t>
            </a:r>
            <a:r>
              <a:rPr lang="en-US" sz="1200" dirty="0" err="1"/>
              <a:t>Debitur</a:t>
            </a:r>
            <a:r>
              <a:rPr lang="en-US" sz="1200" dirty="0"/>
              <a:t> UMKMK </a:t>
            </a:r>
            <a:r>
              <a:rPr lang="en-US" sz="1200" dirty="0" err="1" smtClean="0"/>
              <a:t>melakukan</a:t>
            </a:r>
            <a:r>
              <a:rPr lang="id-ID" sz="1200" dirty="0"/>
              <a:t> </a:t>
            </a:r>
            <a:r>
              <a:rPr lang="en-US" sz="1200" dirty="0" err="1" smtClean="0"/>
              <a:t>pembayaran</a:t>
            </a:r>
            <a:r>
              <a:rPr lang="en-US" sz="1200" dirty="0" smtClean="0"/>
              <a:t> </a:t>
            </a:r>
            <a:r>
              <a:rPr lang="en-US" sz="1200" dirty="0" err="1"/>
              <a:t>kewajiban</a:t>
            </a:r>
            <a:r>
              <a:rPr lang="en-US" sz="1200" dirty="0"/>
              <a:t> </a:t>
            </a:r>
            <a:r>
              <a:rPr lang="en-US" sz="1200" dirty="0" err="1"/>
              <a:t>kredit</a:t>
            </a:r>
            <a:r>
              <a:rPr lang="en-US" sz="1200" dirty="0"/>
              <a:t>/</a:t>
            </a:r>
            <a:r>
              <a:rPr lang="en-US" sz="1200" dirty="0" err="1"/>
              <a:t>pembiayaan</a:t>
            </a:r>
            <a:r>
              <a:rPr lang="en-US" sz="1200" dirty="0"/>
              <a:t> </a:t>
            </a:r>
            <a:r>
              <a:rPr lang="en-US" sz="1200" dirty="0" err="1"/>
              <a:t>kepada</a:t>
            </a:r>
            <a:r>
              <a:rPr lang="en-US" sz="1200" dirty="0"/>
              <a:t> Bank </a:t>
            </a:r>
            <a:r>
              <a:rPr lang="en-US" sz="1200" dirty="0" err="1" smtClean="0"/>
              <a:t>Pelaksana</a:t>
            </a:r>
            <a:r>
              <a:rPr lang="id-ID" sz="1200" dirty="0"/>
              <a:t> </a:t>
            </a:r>
            <a:r>
              <a:rPr lang="en-US" sz="1200" dirty="0" err="1" smtClean="0"/>
              <a:t>melalui</a:t>
            </a:r>
            <a:r>
              <a:rPr lang="en-US" sz="1200" dirty="0" smtClean="0"/>
              <a:t> </a:t>
            </a:r>
            <a:r>
              <a:rPr lang="en-US" sz="1200" dirty="0" err="1" smtClean="0"/>
              <a:t>Lembaga</a:t>
            </a:r>
            <a:r>
              <a:rPr lang="en-US" sz="1200" dirty="0"/>
              <a:t> </a:t>
            </a:r>
            <a:r>
              <a:rPr lang="en-US" sz="1200" i="1" dirty="0"/>
              <a:t>Linkage</a:t>
            </a:r>
            <a:r>
              <a:rPr lang="en-US" sz="1200" dirty="0" smtClean="0"/>
              <a:t>. UMKMK </a:t>
            </a:r>
            <a:r>
              <a:rPr lang="en-US" sz="1200" dirty="0" err="1"/>
              <a:t>bertanggung</a:t>
            </a:r>
            <a:r>
              <a:rPr lang="en-US" sz="1200" dirty="0"/>
              <a:t> </a:t>
            </a:r>
            <a:r>
              <a:rPr lang="en-US" sz="1200" dirty="0" err="1"/>
              <a:t>jawab</a:t>
            </a:r>
            <a:r>
              <a:rPr lang="en-US" sz="1200" dirty="0"/>
              <a:t> </a:t>
            </a:r>
            <a:r>
              <a:rPr lang="en-US" sz="1200" dirty="0" err="1"/>
              <a:t>melunasi</a:t>
            </a:r>
            <a:r>
              <a:rPr lang="en-US" sz="1200" dirty="0"/>
              <a:t> KUR </a:t>
            </a:r>
            <a:r>
              <a:rPr lang="en-US" sz="1200" dirty="0" err="1" smtClean="0"/>
              <a:t>kepada</a:t>
            </a:r>
            <a:r>
              <a:rPr lang="en-US" sz="1200" dirty="0" smtClean="0"/>
              <a:t> Bank </a:t>
            </a:r>
            <a:r>
              <a:rPr lang="en-US" sz="1200" dirty="0" err="1" smtClean="0"/>
              <a:t>Pelaksana</a:t>
            </a:r>
            <a:r>
              <a:rPr lang="en-US" sz="1200" dirty="0"/>
              <a:t>.</a:t>
            </a: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204" y="1479996"/>
            <a:ext cx="1424878" cy="950204"/>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2465" y="3430924"/>
            <a:ext cx="1060560" cy="824420"/>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9469" y="1569230"/>
            <a:ext cx="846551" cy="1076631"/>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9185" y="3214686"/>
            <a:ext cx="1204472" cy="1224495"/>
          </a:xfrm>
          <a:prstGeom prst="rect">
            <a:avLst/>
          </a:prstGeom>
        </p:spPr>
      </p:pic>
      <p:cxnSp>
        <p:nvCxnSpPr>
          <p:cNvPr id="33" name="Straight Arrow Connector 32"/>
          <p:cNvCxnSpPr/>
          <p:nvPr/>
        </p:nvCxnSpPr>
        <p:spPr>
          <a:xfrm>
            <a:off x="2325400" y="2552422"/>
            <a:ext cx="0" cy="559233"/>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698887" y="2539543"/>
            <a:ext cx="0" cy="559233"/>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V="1">
            <a:off x="3810760" y="3449894"/>
            <a:ext cx="0" cy="144000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076304" y="3904774"/>
            <a:ext cx="1440000" cy="1171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181317" y="2177213"/>
            <a:ext cx="1440000" cy="1171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674344" y="4133906"/>
            <a:ext cx="272832" cy="307777"/>
          </a:xfrm>
          <a:prstGeom prst="rect">
            <a:avLst/>
          </a:prstGeom>
          <a:noFill/>
        </p:spPr>
        <p:txBody>
          <a:bodyPr wrap="none" rtlCol="0">
            <a:spAutoFit/>
          </a:bodyPr>
          <a:lstStyle/>
          <a:p>
            <a:r>
              <a:rPr lang="id-ID" sz="1400" b="1" dirty="0" smtClean="0"/>
              <a:t>a</a:t>
            </a:r>
            <a:endParaRPr lang="id-ID" sz="1400" b="1" dirty="0"/>
          </a:p>
        </p:txBody>
      </p:sp>
      <p:sp>
        <p:nvSpPr>
          <p:cNvPr id="42" name="TextBox 41"/>
          <p:cNvSpPr txBox="1"/>
          <p:nvPr/>
        </p:nvSpPr>
        <p:spPr>
          <a:xfrm>
            <a:off x="2032439" y="2659308"/>
            <a:ext cx="280846" cy="307777"/>
          </a:xfrm>
          <a:prstGeom prst="rect">
            <a:avLst/>
          </a:prstGeom>
          <a:noFill/>
        </p:spPr>
        <p:txBody>
          <a:bodyPr wrap="none" rtlCol="0">
            <a:spAutoFit/>
          </a:bodyPr>
          <a:lstStyle/>
          <a:p>
            <a:r>
              <a:rPr lang="id-ID" sz="1400" b="1" dirty="0"/>
              <a:t>b</a:t>
            </a:r>
          </a:p>
        </p:txBody>
      </p:sp>
      <p:sp>
        <p:nvSpPr>
          <p:cNvPr id="43" name="TextBox 42"/>
          <p:cNvSpPr txBox="1"/>
          <p:nvPr/>
        </p:nvSpPr>
        <p:spPr>
          <a:xfrm>
            <a:off x="2694782" y="2675738"/>
            <a:ext cx="260008" cy="307777"/>
          </a:xfrm>
          <a:prstGeom prst="rect">
            <a:avLst/>
          </a:prstGeom>
          <a:noFill/>
        </p:spPr>
        <p:txBody>
          <a:bodyPr wrap="none" rtlCol="0">
            <a:spAutoFit/>
          </a:bodyPr>
          <a:lstStyle/>
          <a:p>
            <a:r>
              <a:rPr lang="id-ID" sz="1400" b="1" dirty="0" smtClean="0"/>
              <a:t>c</a:t>
            </a:r>
            <a:endParaRPr lang="id-ID" sz="1400" b="1" dirty="0"/>
          </a:p>
        </p:txBody>
      </p:sp>
      <p:sp>
        <p:nvSpPr>
          <p:cNvPr id="44" name="TextBox 43"/>
          <p:cNvSpPr txBox="1"/>
          <p:nvPr/>
        </p:nvSpPr>
        <p:spPr>
          <a:xfrm>
            <a:off x="3749101" y="1863006"/>
            <a:ext cx="280846" cy="307777"/>
          </a:xfrm>
          <a:prstGeom prst="rect">
            <a:avLst/>
          </a:prstGeom>
          <a:noFill/>
        </p:spPr>
        <p:txBody>
          <a:bodyPr wrap="none" rtlCol="0">
            <a:spAutoFit/>
          </a:bodyPr>
          <a:lstStyle/>
          <a:p>
            <a:r>
              <a:rPr lang="id-ID" sz="1400" b="1" dirty="0" smtClean="0"/>
              <a:t>d</a:t>
            </a:r>
            <a:endParaRPr lang="id-ID" sz="1400" b="1" dirty="0"/>
          </a:p>
        </p:txBody>
      </p:sp>
      <p:sp>
        <p:nvSpPr>
          <p:cNvPr id="45" name="TextBox 44"/>
          <p:cNvSpPr txBox="1"/>
          <p:nvPr/>
        </p:nvSpPr>
        <p:spPr>
          <a:xfrm>
            <a:off x="3633454" y="3601620"/>
            <a:ext cx="274434" cy="307777"/>
          </a:xfrm>
          <a:prstGeom prst="rect">
            <a:avLst/>
          </a:prstGeom>
          <a:noFill/>
        </p:spPr>
        <p:txBody>
          <a:bodyPr wrap="none" rtlCol="0">
            <a:spAutoFit/>
          </a:bodyPr>
          <a:lstStyle/>
          <a:p>
            <a:r>
              <a:rPr lang="id-ID" sz="1400" b="1" dirty="0"/>
              <a:t>e</a:t>
            </a:r>
          </a:p>
        </p:txBody>
      </p:sp>
      <p:sp>
        <p:nvSpPr>
          <p:cNvPr id="46" name="TextBox 45"/>
          <p:cNvSpPr txBox="1"/>
          <p:nvPr/>
        </p:nvSpPr>
        <p:spPr>
          <a:xfrm>
            <a:off x="4855915" y="4267282"/>
            <a:ext cx="713657" cy="307777"/>
          </a:xfrm>
          <a:prstGeom prst="rect">
            <a:avLst/>
          </a:prstGeom>
          <a:noFill/>
        </p:spPr>
        <p:txBody>
          <a:bodyPr wrap="none" rtlCol="0">
            <a:spAutoFit/>
          </a:bodyPr>
          <a:lstStyle/>
          <a:p>
            <a:r>
              <a:rPr lang="id-ID" sz="1400" b="1" dirty="0" smtClean="0"/>
              <a:t>UMKM</a:t>
            </a:r>
            <a:endParaRPr lang="id-ID" sz="1400" b="1" dirty="0"/>
          </a:p>
        </p:txBody>
      </p:sp>
    </p:spTree>
    <p:extLst>
      <p:ext uri="{BB962C8B-B14F-4D97-AF65-F5344CB8AC3E}">
        <p14:creationId xmlns:p14="http://schemas.microsoft.com/office/powerpoint/2010/main" val="414051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3359" y="367854"/>
            <a:ext cx="4144468" cy="707886"/>
          </a:xfrm>
          <a:prstGeom prst="rect">
            <a:avLst/>
          </a:prstGeom>
        </p:spPr>
        <p:txBody>
          <a:bodyPr wrap="none">
            <a:spAutoFit/>
          </a:bodyPr>
          <a:lstStyle/>
          <a:p>
            <a:r>
              <a:rPr lang="fi-FI" sz="2000" b="1" dirty="0"/>
              <a:t>SKEMA </a:t>
            </a:r>
            <a:r>
              <a:rPr lang="fi-FI" sz="2000" b="1" dirty="0" smtClean="0"/>
              <a:t>P</a:t>
            </a:r>
            <a:r>
              <a:rPr lang="id-ID" sz="2000" b="1" dirty="0" smtClean="0"/>
              <a:t>ERMODALAN PNM &amp; BUMN</a:t>
            </a:r>
          </a:p>
          <a:p>
            <a:r>
              <a:rPr lang="id-ID" sz="2000" b="1" dirty="0" smtClean="0"/>
              <a:t>DENGAN POLA EXECUTING</a:t>
            </a:r>
          </a:p>
        </p:txBody>
      </p:sp>
      <p:sp>
        <p:nvSpPr>
          <p:cNvPr id="4" name="Rectangle 3"/>
          <p:cNvSpPr/>
          <p:nvPr/>
        </p:nvSpPr>
        <p:spPr>
          <a:xfrm>
            <a:off x="529974" y="1084917"/>
            <a:ext cx="30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5" name="Content Placeholder 2"/>
          <p:cNvSpPr txBox="1">
            <a:spLocks/>
          </p:cNvSpPr>
          <p:nvPr/>
        </p:nvSpPr>
        <p:spPr>
          <a:xfrm>
            <a:off x="558084" y="4716705"/>
            <a:ext cx="8789831" cy="1635618"/>
          </a:xfrm>
          <a:prstGeom prst="rect">
            <a:avLst/>
          </a:prstGeom>
        </p:spPr>
        <p:txBody>
          <a:bodyPr>
            <a:noAutofit/>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lnSpc>
                <a:spcPct val="110000"/>
              </a:lnSpc>
              <a:spcBef>
                <a:spcPts val="0"/>
              </a:spcBef>
              <a:buNone/>
            </a:pPr>
            <a:r>
              <a:rPr lang="id-ID" sz="1200" b="1" dirty="0" smtClean="0"/>
              <a:t>Keterangan :</a:t>
            </a:r>
          </a:p>
          <a:p>
            <a:pPr marL="228600" indent="-228600">
              <a:lnSpc>
                <a:spcPct val="110000"/>
              </a:lnSpc>
              <a:spcBef>
                <a:spcPts val="0"/>
              </a:spcBef>
              <a:buFont typeface="+mj-lt"/>
              <a:buAutoNum type="alphaLcParenR"/>
            </a:pPr>
            <a:r>
              <a:rPr lang="en-US" sz="1200" dirty="0" err="1" smtClean="0"/>
              <a:t>Pihak</a:t>
            </a:r>
            <a:r>
              <a:rPr lang="en-US" sz="1200" dirty="0" smtClean="0"/>
              <a:t> UMKM </a:t>
            </a:r>
            <a:r>
              <a:rPr lang="id-ID" sz="1200" dirty="0" smtClean="0"/>
              <a:t>dampingan </a:t>
            </a:r>
            <a:r>
              <a:rPr lang="en-US" sz="1200" dirty="0" err="1" smtClean="0"/>
              <a:t>mengajukan</a:t>
            </a:r>
            <a:r>
              <a:rPr lang="en-US" sz="1200" dirty="0" smtClean="0"/>
              <a:t> </a:t>
            </a:r>
            <a:r>
              <a:rPr lang="en-US" sz="1200" dirty="0" err="1" smtClean="0"/>
              <a:t>permohonan</a:t>
            </a:r>
            <a:r>
              <a:rPr lang="en-US" sz="1200" dirty="0" smtClean="0"/>
              <a:t> </a:t>
            </a:r>
            <a:r>
              <a:rPr lang="en-US" sz="1200" dirty="0" err="1" smtClean="0"/>
              <a:t>ke</a:t>
            </a:r>
            <a:r>
              <a:rPr lang="en-US" sz="1200" dirty="0" smtClean="0"/>
              <a:t> YKEI</a:t>
            </a:r>
          </a:p>
          <a:p>
            <a:pPr marL="228600" indent="-228600">
              <a:lnSpc>
                <a:spcPct val="110000"/>
              </a:lnSpc>
              <a:spcBef>
                <a:spcPts val="0"/>
              </a:spcBef>
              <a:buFont typeface="+mj-lt"/>
              <a:buAutoNum type="alphaLcParenR"/>
            </a:pPr>
            <a:r>
              <a:rPr lang="en-US" sz="1200" dirty="0" err="1" smtClean="0"/>
              <a:t>Pihak</a:t>
            </a:r>
            <a:r>
              <a:rPr lang="en-US" sz="1200" dirty="0" smtClean="0"/>
              <a:t> YKEI </a:t>
            </a:r>
            <a:r>
              <a:rPr lang="en-US" sz="1200" dirty="0" err="1" smtClean="0"/>
              <a:t>melakukan</a:t>
            </a:r>
            <a:r>
              <a:rPr lang="en-US" sz="1200" dirty="0" smtClean="0"/>
              <a:t> </a:t>
            </a:r>
            <a:r>
              <a:rPr lang="en-US" sz="1200" dirty="0" err="1" smtClean="0"/>
              <a:t>verifikasi</a:t>
            </a:r>
            <a:r>
              <a:rPr lang="en-US" sz="1200" dirty="0" smtClean="0"/>
              <a:t> </a:t>
            </a:r>
            <a:r>
              <a:rPr lang="en-US" sz="1200" dirty="0" err="1" smtClean="0"/>
              <a:t>kelengkapan</a:t>
            </a:r>
            <a:r>
              <a:rPr lang="en-US" sz="1200" dirty="0" smtClean="0"/>
              <a:t> </a:t>
            </a:r>
            <a:r>
              <a:rPr lang="en-US" sz="1200" dirty="0" err="1" smtClean="0"/>
              <a:t>berkas</a:t>
            </a:r>
            <a:r>
              <a:rPr lang="en-US" sz="1200" dirty="0" smtClean="0"/>
              <a:t> UMKM </a:t>
            </a:r>
            <a:r>
              <a:rPr lang="en-US" sz="1200" dirty="0" err="1" smtClean="0"/>
              <a:t>dan</a:t>
            </a:r>
            <a:r>
              <a:rPr lang="en-US" sz="1200" dirty="0" smtClean="0"/>
              <a:t> </a:t>
            </a:r>
            <a:r>
              <a:rPr lang="en-US" sz="1200" dirty="0" err="1" smtClean="0"/>
              <a:t>kemudian</a:t>
            </a:r>
            <a:r>
              <a:rPr lang="en-US" sz="1200" dirty="0" smtClean="0"/>
              <a:t> </a:t>
            </a:r>
            <a:r>
              <a:rPr lang="en-US" sz="1200" dirty="0" err="1" smtClean="0"/>
              <a:t>setelah</a:t>
            </a:r>
            <a:r>
              <a:rPr lang="en-US" sz="1200" dirty="0" smtClean="0"/>
              <a:t> </a:t>
            </a:r>
            <a:r>
              <a:rPr lang="en-US" sz="1200" dirty="0" err="1" smtClean="0"/>
              <a:t>terkumpul</a:t>
            </a:r>
            <a:r>
              <a:rPr lang="id-ID" sz="1200" dirty="0" smtClean="0"/>
              <a:t>,</a:t>
            </a:r>
            <a:r>
              <a:rPr lang="en-US" sz="1200" dirty="0" smtClean="0"/>
              <a:t> k</a:t>
            </a:r>
            <a:r>
              <a:rPr lang="id-ID" sz="1200" dirty="0" smtClean="0"/>
              <a:t>emudian </a:t>
            </a:r>
            <a:r>
              <a:rPr lang="en-US" sz="1200" dirty="0" err="1" smtClean="0"/>
              <a:t>diajukan</a:t>
            </a:r>
            <a:r>
              <a:rPr lang="en-US" sz="1200" dirty="0" smtClean="0"/>
              <a:t> </a:t>
            </a:r>
            <a:r>
              <a:rPr lang="en-US" sz="1200" dirty="0" err="1" smtClean="0"/>
              <a:t>secara</a:t>
            </a:r>
            <a:r>
              <a:rPr lang="en-US" sz="1200" dirty="0" smtClean="0"/>
              <a:t> </a:t>
            </a:r>
            <a:r>
              <a:rPr lang="id-ID" sz="1200" dirty="0" smtClean="0"/>
              <a:t>kolektif </a:t>
            </a:r>
            <a:r>
              <a:rPr lang="en-US" sz="1200" dirty="0" smtClean="0"/>
              <a:t>(</a:t>
            </a:r>
            <a:r>
              <a:rPr lang="en-US" sz="1200" dirty="0" err="1" smtClean="0"/>
              <a:t>menjadi</a:t>
            </a:r>
            <a:r>
              <a:rPr lang="en-US" sz="1200" dirty="0" smtClean="0"/>
              <a:t> </a:t>
            </a:r>
            <a:r>
              <a:rPr lang="en-US" sz="1200" dirty="0" err="1" smtClean="0"/>
              <a:t>satu</a:t>
            </a:r>
            <a:r>
              <a:rPr lang="en-US" sz="1200" dirty="0" smtClean="0"/>
              <a:t> RAB) </a:t>
            </a:r>
            <a:r>
              <a:rPr lang="en-US" sz="1200" dirty="0" err="1" smtClean="0"/>
              <a:t>kepada</a:t>
            </a:r>
            <a:r>
              <a:rPr lang="en-US" sz="1200" dirty="0" smtClean="0"/>
              <a:t> PNM</a:t>
            </a:r>
          </a:p>
          <a:p>
            <a:pPr marL="228600" indent="-228600">
              <a:lnSpc>
                <a:spcPct val="110000"/>
              </a:lnSpc>
              <a:spcBef>
                <a:spcPts val="0"/>
              </a:spcBef>
              <a:buFont typeface="+mj-lt"/>
              <a:buAutoNum type="alphaLcParenR"/>
            </a:pPr>
            <a:r>
              <a:rPr lang="en-US" sz="1200" dirty="0" err="1" smtClean="0"/>
              <a:t>Pihak</a:t>
            </a:r>
            <a:r>
              <a:rPr lang="en-US" sz="1200" dirty="0" smtClean="0"/>
              <a:t> PNM </a:t>
            </a:r>
            <a:r>
              <a:rPr lang="en-US" sz="1200" dirty="0" err="1" smtClean="0"/>
              <a:t>memverifikasi</a:t>
            </a:r>
            <a:r>
              <a:rPr lang="en-US" sz="1200" dirty="0" smtClean="0"/>
              <a:t> </a:t>
            </a:r>
            <a:r>
              <a:rPr lang="en-US" sz="1200" dirty="0" err="1" smtClean="0"/>
              <a:t>berkas</a:t>
            </a:r>
            <a:r>
              <a:rPr lang="en-US" sz="1200" dirty="0" smtClean="0"/>
              <a:t> yang </a:t>
            </a:r>
            <a:r>
              <a:rPr lang="en-US" sz="1200" dirty="0" err="1" smtClean="0"/>
              <a:t>diajukan</a:t>
            </a:r>
            <a:r>
              <a:rPr lang="en-US" sz="1200" dirty="0" smtClean="0"/>
              <a:t> </a:t>
            </a:r>
            <a:r>
              <a:rPr lang="en-US" sz="1200" dirty="0" err="1" smtClean="0"/>
              <a:t>dan</a:t>
            </a:r>
            <a:r>
              <a:rPr lang="en-US" sz="1200" dirty="0" smtClean="0"/>
              <a:t> </a:t>
            </a:r>
            <a:r>
              <a:rPr lang="en-US" sz="1200" dirty="0" err="1" smtClean="0"/>
              <a:t>kemudian</a:t>
            </a:r>
            <a:r>
              <a:rPr lang="en-US" sz="1200" dirty="0" smtClean="0"/>
              <a:t> </a:t>
            </a:r>
            <a:r>
              <a:rPr lang="en-US" sz="1200" dirty="0" err="1" smtClean="0"/>
              <a:t>mencari</a:t>
            </a:r>
            <a:r>
              <a:rPr lang="en-US" sz="1200" dirty="0" smtClean="0"/>
              <a:t> BUMN yang </a:t>
            </a:r>
            <a:r>
              <a:rPr lang="en-US" sz="1200" dirty="0" err="1" smtClean="0"/>
              <a:t>siap</a:t>
            </a:r>
            <a:r>
              <a:rPr lang="en-US" sz="1200" dirty="0" smtClean="0"/>
              <a:t> </a:t>
            </a:r>
            <a:r>
              <a:rPr lang="en-US" sz="1200" dirty="0" err="1" smtClean="0"/>
              <a:t>untuk</a:t>
            </a:r>
            <a:r>
              <a:rPr lang="en-US" sz="1200" dirty="0" smtClean="0"/>
              <a:t> </a:t>
            </a:r>
            <a:r>
              <a:rPr lang="en-US" sz="1200" dirty="0" err="1" smtClean="0"/>
              <a:t>membiayai</a:t>
            </a:r>
            <a:endParaRPr lang="en-US" sz="1200" dirty="0" smtClean="0"/>
          </a:p>
          <a:p>
            <a:pPr marL="228600" indent="-228600">
              <a:lnSpc>
                <a:spcPct val="110000"/>
              </a:lnSpc>
              <a:spcBef>
                <a:spcPts val="0"/>
              </a:spcBef>
              <a:buFont typeface="+mj-lt"/>
              <a:buAutoNum type="alphaLcParenR"/>
            </a:pPr>
            <a:r>
              <a:rPr lang="en-US" sz="1200" dirty="0" err="1" smtClean="0"/>
              <a:t>Setalah</a:t>
            </a:r>
            <a:r>
              <a:rPr lang="en-US" sz="1200" dirty="0" smtClean="0"/>
              <a:t> </a:t>
            </a:r>
            <a:r>
              <a:rPr lang="en-US" sz="1200" dirty="0" err="1" smtClean="0"/>
              <a:t>dana</a:t>
            </a:r>
            <a:r>
              <a:rPr lang="en-US" sz="1200" dirty="0" smtClean="0"/>
              <a:t> </a:t>
            </a:r>
            <a:r>
              <a:rPr lang="en-US" sz="1200" dirty="0" err="1" smtClean="0"/>
              <a:t>tersedia</a:t>
            </a:r>
            <a:r>
              <a:rPr lang="en-US" sz="1200" dirty="0" smtClean="0"/>
              <a:t> </a:t>
            </a:r>
            <a:r>
              <a:rPr lang="en-US" sz="1200" dirty="0" err="1" smtClean="0"/>
              <a:t>pihak</a:t>
            </a:r>
            <a:r>
              <a:rPr lang="en-US" sz="1200" dirty="0" smtClean="0"/>
              <a:t> PNM </a:t>
            </a:r>
            <a:r>
              <a:rPr lang="en-US" sz="1200" dirty="0" err="1" smtClean="0"/>
              <a:t>menyerah</a:t>
            </a:r>
            <a:r>
              <a:rPr lang="id-ID" sz="1200" dirty="0" smtClean="0"/>
              <a:t>k</a:t>
            </a:r>
            <a:r>
              <a:rPr lang="en-US" sz="1200" dirty="0" smtClean="0"/>
              <a:t>an </a:t>
            </a:r>
            <a:r>
              <a:rPr lang="en-US" sz="1200" dirty="0" err="1" smtClean="0"/>
              <a:t>keseluruhan</a:t>
            </a:r>
            <a:r>
              <a:rPr lang="en-US" sz="1200" dirty="0" smtClean="0"/>
              <a:t> </a:t>
            </a:r>
            <a:r>
              <a:rPr lang="en-US" sz="1200" dirty="0" err="1" smtClean="0"/>
              <a:t>dana</a:t>
            </a:r>
            <a:r>
              <a:rPr lang="en-US" sz="1200" dirty="0" smtClean="0"/>
              <a:t> </a:t>
            </a:r>
            <a:r>
              <a:rPr lang="id-ID" sz="1200" dirty="0" smtClean="0"/>
              <a:t>permmodalan </a:t>
            </a:r>
            <a:r>
              <a:rPr lang="en-US" sz="1200" dirty="0" err="1" smtClean="0"/>
              <a:t>kepada</a:t>
            </a:r>
            <a:r>
              <a:rPr lang="en-US" sz="1200" dirty="0" smtClean="0"/>
              <a:t> YKEI</a:t>
            </a:r>
          </a:p>
          <a:p>
            <a:pPr marL="228600" indent="-228600">
              <a:lnSpc>
                <a:spcPct val="110000"/>
              </a:lnSpc>
              <a:spcBef>
                <a:spcPts val="0"/>
              </a:spcBef>
              <a:buFont typeface="+mj-lt"/>
              <a:buAutoNum type="alphaLcParenR"/>
            </a:pPr>
            <a:r>
              <a:rPr lang="en-US" sz="1200" dirty="0" smtClean="0"/>
              <a:t>YKEI </a:t>
            </a:r>
            <a:r>
              <a:rPr lang="en-US" sz="1200" dirty="0" err="1" smtClean="0"/>
              <a:t>mendistribusikan</a:t>
            </a:r>
            <a:r>
              <a:rPr lang="en-US" sz="1200" dirty="0" smtClean="0"/>
              <a:t> </a:t>
            </a:r>
            <a:r>
              <a:rPr lang="id-ID" sz="1200" dirty="0" smtClean="0"/>
              <a:t>dan mengelola </a:t>
            </a:r>
            <a:r>
              <a:rPr lang="en-US" sz="1200" dirty="0" err="1" smtClean="0"/>
              <a:t>dana</a:t>
            </a:r>
            <a:r>
              <a:rPr lang="en-US" sz="1200" dirty="0" smtClean="0"/>
              <a:t> </a:t>
            </a:r>
            <a:r>
              <a:rPr lang="id-ID" sz="1200" dirty="0"/>
              <a:t>permodalan </a:t>
            </a:r>
            <a:r>
              <a:rPr lang="en-US" sz="1200" dirty="0" err="1" smtClean="0"/>
              <a:t>kepada</a:t>
            </a:r>
            <a:r>
              <a:rPr lang="en-US" sz="1200" dirty="0" smtClean="0"/>
              <a:t> para UMKM</a:t>
            </a:r>
          </a:p>
          <a:p>
            <a:pPr marL="228600" indent="-228600">
              <a:lnSpc>
                <a:spcPct val="110000"/>
              </a:lnSpc>
              <a:spcBef>
                <a:spcPts val="0"/>
              </a:spcBef>
              <a:buFont typeface="+mj-lt"/>
              <a:buAutoNum type="alphaLcParenR"/>
            </a:pPr>
            <a:r>
              <a:rPr lang="en-US" sz="1200" dirty="0" err="1" smtClean="0"/>
              <a:t>Pihak</a:t>
            </a:r>
            <a:r>
              <a:rPr lang="en-US" sz="1200" dirty="0" smtClean="0"/>
              <a:t> YKEI </a:t>
            </a:r>
            <a:r>
              <a:rPr lang="en-US" sz="1200" dirty="0" err="1" smtClean="0"/>
              <a:t>dan</a:t>
            </a:r>
            <a:r>
              <a:rPr lang="en-US" sz="1200" dirty="0" smtClean="0"/>
              <a:t> PNM </a:t>
            </a:r>
            <a:r>
              <a:rPr lang="en-US" sz="1200" dirty="0" err="1" smtClean="0"/>
              <a:t>melakukan</a:t>
            </a:r>
            <a:r>
              <a:rPr lang="en-US" sz="1200" dirty="0" smtClean="0"/>
              <a:t> </a:t>
            </a:r>
            <a:r>
              <a:rPr lang="en-US" sz="1200" dirty="0" err="1" smtClean="0"/>
              <a:t>pendidikan</a:t>
            </a:r>
            <a:r>
              <a:rPr lang="en-US" sz="1200" dirty="0" smtClean="0"/>
              <a:t>, </a:t>
            </a:r>
            <a:r>
              <a:rPr lang="en-US" sz="1200" dirty="0" err="1" smtClean="0"/>
              <a:t>pelatihan</a:t>
            </a:r>
            <a:r>
              <a:rPr lang="en-US" sz="1200" dirty="0" smtClean="0"/>
              <a:t> </a:t>
            </a:r>
            <a:r>
              <a:rPr lang="en-US" sz="1200" dirty="0" err="1" smtClean="0"/>
              <a:t>dan</a:t>
            </a:r>
            <a:r>
              <a:rPr lang="en-US" sz="1200" dirty="0" smtClean="0"/>
              <a:t> </a:t>
            </a:r>
            <a:r>
              <a:rPr lang="en-US" sz="1200" dirty="0" err="1" smtClean="0"/>
              <a:t>pendampingan</a:t>
            </a:r>
            <a:r>
              <a:rPr lang="en-US" sz="1200" dirty="0" smtClean="0"/>
              <a:t> UMKM</a:t>
            </a:r>
            <a:endParaRPr lang="en-US" sz="12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603" y="1593222"/>
            <a:ext cx="1352876" cy="43458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0345" y="1621672"/>
            <a:ext cx="1701315" cy="51350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0352" y="3199103"/>
            <a:ext cx="1060560" cy="82442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9946" y="2982865"/>
            <a:ext cx="1204472" cy="1224495"/>
          </a:xfrm>
          <a:prstGeom prst="rect">
            <a:avLst/>
          </a:prstGeom>
        </p:spPr>
      </p:pic>
      <p:sp>
        <p:nvSpPr>
          <p:cNvPr id="10" name="TextBox 9"/>
          <p:cNvSpPr txBox="1"/>
          <p:nvPr/>
        </p:nvSpPr>
        <p:spPr>
          <a:xfrm>
            <a:off x="6143802" y="4035461"/>
            <a:ext cx="713657" cy="307777"/>
          </a:xfrm>
          <a:prstGeom prst="rect">
            <a:avLst/>
          </a:prstGeom>
          <a:noFill/>
        </p:spPr>
        <p:txBody>
          <a:bodyPr wrap="none" rtlCol="0">
            <a:spAutoFit/>
          </a:bodyPr>
          <a:lstStyle/>
          <a:p>
            <a:r>
              <a:rPr lang="id-ID" sz="1400" b="1" dirty="0" smtClean="0"/>
              <a:t>UMKM</a:t>
            </a:r>
            <a:endParaRPr lang="id-ID" sz="1400" b="1" dirty="0"/>
          </a:p>
        </p:txBody>
      </p:sp>
      <p:cxnSp>
        <p:nvCxnSpPr>
          <p:cNvPr id="11" name="Straight Arrow Connector 10"/>
          <p:cNvCxnSpPr/>
          <p:nvPr/>
        </p:nvCxnSpPr>
        <p:spPr>
          <a:xfrm>
            <a:off x="2731329" y="2281247"/>
            <a:ext cx="0" cy="559233"/>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04816" y="2268368"/>
            <a:ext cx="0" cy="559233"/>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4683761" y="3184807"/>
            <a:ext cx="0" cy="144000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949305" y="3639687"/>
            <a:ext cx="1440000" cy="1171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974206" y="1810513"/>
            <a:ext cx="1440000" cy="1171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2"/>
            <a:endCxn id="6" idx="1"/>
          </p:cNvCxnSpPr>
          <p:nvPr/>
        </p:nvCxnSpPr>
        <p:spPr>
          <a:xfrm rot="5400000" flipH="1">
            <a:off x="3142755" y="985362"/>
            <a:ext cx="2532724" cy="4183028"/>
          </a:xfrm>
          <a:prstGeom prst="bentConnector4">
            <a:avLst>
              <a:gd name="adj1" fmla="val -9026"/>
              <a:gd name="adj2" fmla="val 105465"/>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72996" y="4209049"/>
            <a:ext cx="0" cy="36000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80969" y="3860193"/>
            <a:ext cx="272832" cy="307777"/>
          </a:xfrm>
          <a:prstGeom prst="rect">
            <a:avLst/>
          </a:prstGeom>
          <a:noFill/>
        </p:spPr>
        <p:txBody>
          <a:bodyPr wrap="none" rtlCol="0">
            <a:spAutoFit/>
          </a:bodyPr>
          <a:lstStyle/>
          <a:p>
            <a:r>
              <a:rPr lang="id-ID" sz="1400" b="1" dirty="0" smtClean="0">
                <a:solidFill>
                  <a:srgbClr val="2F5597"/>
                </a:solidFill>
              </a:rPr>
              <a:t>a</a:t>
            </a:r>
            <a:endParaRPr lang="id-ID" sz="1400" b="1" dirty="0">
              <a:solidFill>
                <a:srgbClr val="2F5597"/>
              </a:solidFill>
            </a:endParaRPr>
          </a:p>
        </p:txBody>
      </p:sp>
      <p:sp>
        <p:nvSpPr>
          <p:cNvPr id="20" name="TextBox 19"/>
          <p:cNvSpPr txBox="1"/>
          <p:nvPr/>
        </p:nvSpPr>
        <p:spPr>
          <a:xfrm>
            <a:off x="2458375" y="2387501"/>
            <a:ext cx="280846" cy="307777"/>
          </a:xfrm>
          <a:prstGeom prst="rect">
            <a:avLst/>
          </a:prstGeom>
          <a:noFill/>
        </p:spPr>
        <p:txBody>
          <a:bodyPr wrap="none" rtlCol="0">
            <a:spAutoFit/>
          </a:bodyPr>
          <a:lstStyle/>
          <a:p>
            <a:r>
              <a:rPr lang="id-ID" sz="1400" b="1" dirty="0">
                <a:solidFill>
                  <a:srgbClr val="2F5597"/>
                </a:solidFill>
              </a:rPr>
              <a:t>b</a:t>
            </a:r>
          </a:p>
        </p:txBody>
      </p:sp>
      <p:sp>
        <p:nvSpPr>
          <p:cNvPr id="21" name="TextBox 20"/>
          <p:cNvSpPr txBox="1"/>
          <p:nvPr/>
        </p:nvSpPr>
        <p:spPr>
          <a:xfrm>
            <a:off x="4553757" y="1489765"/>
            <a:ext cx="260008" cy="307777"/>
          </a:xfrm>
          <a:prstGeom prst="rect">
            <a:avLst/>
          </a:prstGeom>
          <a:noFill/>
        </p:spPr>
        <p:txBody>
          <a:bodyPr wrap="none" rtlCol="0">
            <a:spAutoFit/>
          </a:bodyPr>
          <a:lstStyle/>
          <a:p>
            <a:r>
              <a:rPr lang="id-ID" sz="1400" b="1" dirty="0" smtClean="0">
                <a:solidFill>
                  <a:srgbClr val="FF0000"/>
                </a:solidFill>
              </a:rPr>
              <a:t>c</a:t>
            </a:r>
            <a:endParaRPr lang="id-ID" sz="1400" b="1" dirty="0">
              <a:solidFill>
                <a:srgbClr val="FF0000"/>
              </a:solidFill>
            </a:endParaRPr>
          </a:p>
        </p:txBody>
      </p:sp>
      <p:sp>
        <p:nvSpPr>
          <p:cNvPr id="22" name="TextBox 21"/>
          <p:cNvSpPr txBox="1"/>
          <p:nvPr/>
        </p:nvSpPr>
        <p:spPr>
          <a:xfrm>
            <a:off x="3090424" y="2390083"/>
            <a:ext cx="280846" cy="307777"/>
          </a:xfrm>
          <a:prstGeom prst="rect">
            <a:avLst/>
          </a:prstGeom>
          <a:noFill/>
        </p:spPr>
        <p:txBody>
          <a:bodyPr wrap="none" rtlCol="0">
            <a:spAutoFit/>
          </a:bodyPr>
          <a:lstStyle/>
          <a:p>
            <a:r>
              <a:rPr lang="id-ID" sz="1400" b="1" dirty="0" smtClean="0">
                <a:solidFill>
                  <a:srgbClr val="2F5597"/>
                </a:solidFill>
              </a:rPr>
              <a:t>d</a:t>
            </a:r>
            <a:endParaRPr lang="id-ID" sz="1400" b="1" dirty="0">
              <a:solidFill>
                <a:srgbClr val="2F5597"/>
              </a:solidFill>
            </a:endParaRPr>
          </a:p>
        </p:txBody>
      </p:sp>
      <p:sp>
        <p:nvSpPr>
          <p:cNvPr id="23" name="TextBox 22"/>
          <p:cNvSpPr txBox="1"/>
          <p:nvPr/>
        </p:nvSpPr>
        <p:spPr>
          <a:xfrm>
            <a:off x="4581517" y="3354967"/>
            <a:ext cx="274434" cy="307777"/>
          </a:xfrm>
          <a:prstGeom prst="rect">
            <a:avLst/>
          </a:prstGeom>
          <a:noFill/>
        </p:spPr>
        <p:txBody>
          <a:bodyPr wrap="none" rtlCol="0">
            <a:spAutoFit/>
          </a:bodyPr>
          <a:lstStyle/>
          <a:p>
            <a:r>
              <a:rPr lang="id-ID" sz="1400" b="1" dirty="0">
                <a:solidFill>
                  <a:srgbClr val="FF0000"/>
                </a:solidFill>
              </a:rPr>
              <a:t>e</a:t>
            </a:r>
          </a:p>
        </p:txBody>
      </p:sp>
      <p:sp>
        <p:nvSpPr>
          <p:cNvPr id="24" name="TextBox 23"/>
          <p:cNvSpPr txBox="1"/>
          <p:nvPr/>
        </p:nvSpPr>
        <p:spPr>
          <a:xfrm>
            <a:off x="4337853" y="4562817"/>
            <a:ext cx="240772" cy="307777"/>
          </a:xfrm>
          <a:prstGeom prst="rect">
            <a:avLst/>
          </a:prstGeom>
          <a:noFill/>
        </p:spPr>
        <p:txBody>
          <a:bodyPr wrap="none" rtlCol="0">
            <a:spAutoFit/>
          </a:bodyPr>
          <a:lstStyle/>
          <a:p>
            <a:r>
              <a:rPr lang="id-ID" sz="1400" b="1" dirty="0">
                <a:solidFill>
                  <a:srgbClr val="2F5597"/>
                </a:solidFill>
              </a:rPr>
              <a:t>f</a:t>
            </a:r>
          </a:p>
        </p:txBody>
      </p:sp>
      <p:sp>
        <p:nvSpPr>
          <p:cNvPr id="25" name="Snip Single Corner Rectangle 24"/>
          <p:cNvSpPr/>
          <p:nvPr/>
        </p:nvSpPr>
        <p:spPr>
          <a:xfrm>
            <a:off x="0" y="6427371"/>
            <a:ext cx="805218"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27" name="Snip Single Corner Rectangle 26"/>
          <p:cNvSpPr/>
          <p:nvPr/>
        </p:nvSpPr>
        <p:spPr>
          <a:xfrm rot="10800000">
            <a:off x="4952999" y="-2182"/>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95217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898792" y="388658"/>
            <a:ext cx="2506264" cy="523220"/>
          </a:xfrm>
          <a:prstGeom prst="rect">
            <a:avLst/>
          </a:prstGeom>
        </p:spPr>
        <p:txBody>
          <a:bodyPr wrap="none">
            <a:spAutoFit/>
          </a:bodyPr>
          <a:lstStyle/>
          <a:p>
            <a:r>
              <a:rPr lang="id-ID" sz="2800" b="1" dirty="0" smtClean="0"/>
              <a:t>PENDAHULUAN</a:t>
            </a:r>
            <a:endParaRPr lang="id-ID" sz="2800" b="1" dirty="0"/>
          </a:p>
        </p:txBody>
      </p:sp>
      <p:sp>
        <p:nvSpPr>
          <p:cNvPr id="11" name="Rectangle 10"/>
          <p:cNvSpPr/>
          <p:nvPr/>
        </p:nvSpPr>
        <p:spPr>
          <a:xfrm>
            <a:off x="859809" y="1396506"/>
            <a:ext cx="3944203" cy="2862322"/>
          </a:xfrm>
          <a:prstGeom prst="rect">
            <a:avLst/>
          </a:prstGeom>
        </p:spPr>
        <p:txBody>
          <a:bodyPr wrap="square">
            <a:spAutoFit/>
          </a:bodyPr>
          <a:lstStyle/>
          <a:p>
            <a:pPr algn="just"/>
            <a:r>
              <a:rPr lang="id-ID" sz="1200" dirty="0" smtClean="0"/>
              <a:t>Pada Februari 2018 jumlah angkatan kerja di Indonesia sebesar 133,9 juta orang, dimana 5,13 % diantaranya tidak memiliki pekerjaan atau pengangguran sebesar 6,8 juta orang. Penciptaan lapangan kerja dengan mengandalkan pertumbuhan ekonomi, masih belum mampu mengikuti pertumbuhan jumlah angkatan kerja di Indonesia, sehingga angka pengangguran sulit untuk ditekan. Sementara upaya untuk menumbuhkan lahirnya entrepreneur baru masih belum menjadi perhatian besar bagi banyak pihak, untuk menciptakan pertumbuhan lapangan kerja yang berkelanjutan. Selain itu, mendorong lahirnya entrepreneur baru juga merupakan salah satu langkah untuk mengurangi ketimpangan. Dengan semakin banyak entrepreneur baru yang memiliki usahanya sendiri dan mampu menghidupi pekerjanya, maka distribusi pendapatan akan menyebar.</a:t>
            </a:r>
            <a:endParaRPr lang="id-ID" sz="1200" dirty="0"/>
          </a:p>
        </p:txBody>
      </p:sp>
      <p:sp>
        <p:nvSpPr>
          <p:cNvPr id="12" name="Rectangle 11"/>
          <p:cNvSpPr/>
          <p:nvPr/>
        </p:nvSpPr>
        <p:spPr>
          <a:xfrm>
            <a:off x="5336275" y="3661629"/>
            <a:ext cx="4053120" cy="2492990"/>
          </a:xfrm>
          <a:prstGeom prst="rect">
            <a:avLst/>
          </a:prstGeom>
        </p:spPr>
        <p:txBody>
          <a:bodyPr wrap="square">
            <a:spAutoFit/>
          </a:bodyPr>
          <a:lstStyle/>
          <a:p>
            <a:pPr algn="just"/>
            <a:r>
              <a:rPr lang="id-ID" sz="1200" dirty="0" smtClean="0"/>
              <a:t>Data-data tentang jumlah dan perkembangan entrepreneur di Indonesia masih simpang siur. Badan Pusat Statistik menggunakan kriteria entrepreneur yang bersifat global. Kriteria tersebut memasukkan orang yang setidaknya ‘berusaha sendiri’, berani mengambil risiko dan menciptakan pekerjaan untuk orang lain. Sehingga data BPS akan menganggap seluruh jenis usaha sendiri, baik dengan pekerja tetap maupun tak tetap sebagai entrepreneur. Sementara kriteria Kementerian Koperasi dan UKM mensyaratkan survival rate minimal 42 bulan (3,5 tahun) yang dapat dikategorikan sebagai entrepreneur. Kemenkop hanya mengambil data BPS dari jumlah orang yang berusaha sendiri dibantu buruh tetap/dibayar sebagai kelompok entrepreneur.</a:t>
            </a:r>
            <a:endParaRPr lang="id-ID" sz="1200" dirty="0"/>
          </a:p>
        </p:txBody>
      </p:sp>
      <p:sp>
        <p:nvSpPr>
          <p:cNvPr id="13" name="Rectangle 12"/>
          <p:cNvSpPr/>
          <p:nvPr/>
        </p:nvSpPr>
        <p:spPr>
          <a:xfrm>
            <a:off x="1016806" y="864581"/>
            <a:ext cx="226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cxnSp>
        <p:nvCxnSpPr>
          <p:cNvPr id="15" name="Straight Connector 14"/>
          <p:cNvCxnSpPr/>
          <p:nvPr/>
        </p:nvCxnSpPr>
        <p:spPr>
          <a:xfrm>
            <a:off x="759182" y="1480134"/>
            <a:ext cx="0" cy="270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4883507" y="1494167"/>
            <a:ext cx="0" cy="270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323932" y="3661629"/>
            <a:ext cx="0" cy="252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9417427" y="3648124"/>
            <a:ext cx="0" cy="252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sp>
        <p:nvSpPr>
          <p:cNvPr id="19" name="Snip Single Corner Rectangle 18"/>
          <p:cNvSpPr/>
          <p:nvPr/>
        </p:nvSpPr>
        <p:spPr>
          <a:xfrm>
            <a:off x="0" y="4593393"/>
            <a:ext cx="4285397" cy="226460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4121624" y="6632766"/>
            <a:ext cx="5788794" cy="237455"/>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pic>
        <p:nvPicPr>
          <p:cNvPr id="1026" name="Picture 2" descr="https://sa.kapamilya.com/absnews/abscbnnews/media/2018/news/01/27/entre.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109891" y="959174"/>
            <a:ext cx="4081152" cy="2719336"/>
          </a:xfrm>
          <a:prstGeom prst="rect">
            <a:avLst/>
          </a:prstGeom>
          <a:noFill/>
          <a:extLst>
            <a:ext uri="{909E8E84-426E-40DD-AFC4-6F175D3DCCD1}">
              <a14:hiddenFill xmlns:a14="http://schemas.microsoft.com/office/drawing/2010/main">
                <a:solidFill>
                  <a:srgbClr val="FFFFFF"/>
                </a:solidFill>
              </a14:hiddenFill>
            </a:ext>
          </a:extLst>
        </p:spPr>
      </p:pic>
      <p:sp>
        <p:nvSpPr>
          <p:cNvPr id="23" name="Snip Single Corner Rectangle 22"/>
          <p:cNvSpPr/>
          <p:nvPr/>
        </p:nvSpPr>
        <p:spPr>
          <a:xfrm rot="10800000">
            <a:off x="8360494" y="-30478"/>
            <a:ext cx="1549924" cy="419136"/>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0" y="-30477"/>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058580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67525" y="4852233"/>
            <a:ext cx="8229600" cy="1929321"/>
          </a:xfrm>
          <a:prstGeom prst="rect">
            <a:avLst/>
          </a:prstGeom>
        </p:spPr>
        <p:txBody>
          <a:bodyPr>
            <a:noAutofit/>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lnSpc>
                <a:spcPct val="100000"/>
              </a:lnSpc>
              <a:spcBef>
                <a:spcPts val="0"/>
              </a:spcBef>
              <a:buNone/>
            </a:pPr>
            <a:r>
              <a:rPr lang="id-ID" sz="1200" b="1" dirty="0" smtClean="0"/>
              <a:t>Keterangan :</a:t>
            </a:r>
          </a:p>
          <a:p>
            <a:pPr marL="228600" indent="-228600">
              <a:lnSpc>
                <a:spcPct val="100000"/>
              </a:lnSpc>
              <a:spcBef>
                <a:spcPts val="0"/>
              </a:spcBef>
              <a:buFont typeface="+mj-lt"/>
              <a:buAutoNum type="alphaLcParenR"/>
            </a:pPr>
            <a:r>
              <a:rPr lang="en-US" sz="1200" dirty="0" smtClean="0"/>
              <a:t>UMKM </a:t>
            </a:r>
            <a:r>
              <a:rPr lang="en-US" sz="1200" dirty="0" err="1" smtClean="0"/>
              <a:t>menyerahkan</a:t>
            </a:r>
            <a:r>
              <a:rPr lang="en-US" sz="1200" dirty="0" smtClean="0"/>
              <a:t> </a:t>
            </a:r>
            <a:r>
              <a:rPr lang="en-US" sz="1200" dirty="0" err="1" smtClean="0"/>
              <a:t>surat</a:t>
            </a:r>
            <a:r>
              <a:rPr lang="en-US" sz="1200" dirty="0" smtClean="0"/>
              <a:t> </a:t>
            </a:r>
            <a:r>
              <a:rPr lang="en-US" sz="1200" dirty="0" err="1" smtClean="0"/>
              <a:t>kuasa</a:t>
            </a:r>
            <a:r>
              <a:rPr lang="en-US" sz="1200" dirty="0" smtClean="0"/>
              <a:t> </a:t>
            </a:r>
            <a:r>
              <a:rPr lang="en-US" sz="1200" dirty="0" err="1" smtClean="0"/>
              <a:t>dan</a:t>
            </a:r>
            <a:r>
              <a:rPr lang="en-US" sz="1200" dirty="0" smtClean="0"/>
              <a:t> </a:t>
            </a:r>
            <a:r>
              <a:rPr lang="en-US" sz="1200" dirty="0" err="1" smtClean="0"/>
              <a:t>kelengkapan</a:t>
            </a:r>
            <a:r>
              <a:rPr lang="en-US" sz="1200" dirty="0" smtClean="0"/>
              <a:t> </a:t>
            </a:r>
            <a:r>
              <a:rPr lang="en-US" sz="1200" dirty="0" err="1" smtClean="0"/>
              <a:t>berkas</a:t>
            </a:r>
            <a:r>
              <a:rPr lang="en-US" sz="1200" dirty="0" smtClean="0"/>
              <a:t> </a:t>
            </a:r>
            <a:r>
              <a:rPr lang="en-US" sz="1200" dirty="0" err="1" smtClean="0"/>
              <a:t>kepada</a:t>
            </a:r>
            <a:r>
              <a:rPr lang="en-US" sz="1200" dirty="0" smtClean="0"/>
              <a:t> YKEI </a:t>
            </a:r>
            <a:r>
              <a:rPr lang="en-US" sz="1200" dirty="0" err="1" smtClean="0"/>
              <a:t>untuk</a:t>
            </a:r>
            <a:r>
              <a:rPr lang="en-US" sz="1200" dirty="0" smtClean="0"/>
              <a:t> </a:t>
            </a:r>
            <a:r>
              <a:rPr lang="en-US" sz="1200" dirty="0" err="1" smtClean="0"/>
              <a:t>pengajuan</a:t>
            </a:r>
            <a:r>
              <a:rPr lang="en-US" sz="1200" dirty="0" smtClean="0"/>
              <a:t> </a:t>
            </a:r>
            <a:r>
              <a:rPr lang="en-US" sz="1200" dirty="0" err="1" smtClean="0"/>
              <a:t>dana</a:t>
            </a:r>
            <a:r>
              <a:rPr lang="en-US" sz="1200" dirty="0" smtClean="0"/>
              <a:t> </a:t>
            </a:r>
            <a:r>
              <a:rPr lang="en-US" sz="1200" dirty="0" err="1" smtClean="0"/>
              <a:t>ke</a:t>
            </a:r>
            <a:r>
              <a:rPr lang="en-US" sz="1200" dirty="0" smtClean="0"/>
              <a:t> LPDB</a:t>
            </a:r>
          </a:p>
          <a:p>
            <a:pPr marL="228600" indent="-228600">
              <a:lnSpc>
                <a:spcPct val="100000"/>
              </a:lnSpc>
              <a:spcBef>
                <a:spcPts val="0"/>
              </a:spcBef>
              <a:buFont typeface="+mj-lt"/>
              <a:buAutoNum type="alphaLcParenR"/>
            </a:pPr>
            <a:r>
              <a:rPr lang="en-US" sz="1200" dirty="0" smtClean="0"/>
              <a:t>YKEI </a:t>
            </a:r>
            <a:r>
              <a:rPr lang="id-ID" sz="1200" dirty="0" smtClean="0"/>
              <a:t>mengajukan permohonan kepada LPDB dengan menyertakan </a:t>
            </a:r>
            <a:r>
              <a:rPr lang="en-US" sz="1200" dirty="0" err="1" smtClean="0"/>
              <a:t>berkas</a:t>
            </a:r>
            <a:r>
              <a:rPr lang="en-US" sz="1200" dirty="0" smtClean="0"/>
              <a:t> </a:t>
            </a:r>
            <a:r>
              <a:rPr lang="en-US" sz="1200" dirty="0" err="1" smtClean="0"/>
              <a:t>kelengkapan</a:t>
            </a:r>
            <a:r>
              <a:rPr lang="en-US" sz="1200" dirty="0" smtClean="0"/>
              <a:t> </a:t>
            </a:r>
            <a:r>
              <a:rPr lang="id-ID" sz="1200" dirty="0" smtClean="0"/>
              <a:t>UMKM calon penerima</a:t>
            </a:r>
            <a:endParaRPr lang="en-US" sz="1200" dirty="0" smtClean="0"/>
          </a:p>
          <a:p>
            <a:pPr marL="228600" indent="-228600">
              <a:lnSpc>
                <a:spcPct val="100000"/>
              </a:lnSpc>
              <a:spcBef>
                <a:spcPts val="0"/>
              </a:spcBef>
              <a:buFont typeface="+mj-lt"/>
              <a:buAutoNum type="alphaLcParenR"/>
            </a:pPr>
            <a:r>
              <a:rPr lang="en-US" sz="1200" dirty="0" smtClean="0"/>
              <a:t>LPDB </a:t>
            </a:r>
            <a:r>
              <a:rPr lang="id-ID" sz="1200" dirty="0" smtClean="0"/>
              <a:t>memberikan kuasa kepada pihak ketiga untuk melakukan penilaian kelayakan terhadap UMKM calon penerima</a:t>
            </a:r>
          </a:p>
          <a:p>
            <a:pPr marL="228600" indent="-228600">
              <a:lnSpc>
                <a:spcPct val="100000"/>
              </a:lnSpc>
              <a:spcBef>
                <a:spcPts val="0"/>
              </a:spcBef>
              <a:buFont typeface="+mj-lt"/>
              <a:buAutoNum type="alphaLcParenR"/>
            </a:pPr>
            <a:r>
              <a:rPr lang="id-ID" sz="1200" dirty="0" smtClean="0"/>
              <a:t>Pihak ketiga melakukan penilaian kelayakan calon UMKM penerima</a:t>
            </a:r>
          </a:p>
          <a:p>
            <a:pPr marL="228600" indent="-228600">
              <a:lnSpc>
                <a:spcPct val="100000"/>
              </a:lnSpc>
              <a:spcBef>
                <a:spcPts val="0"/>
              </a:spcBef>
              <a:buFont typeface="+mj-lt"/>
              <a:buAutoNum type="alphaLcParenR"/>
            </a:pPr>
            <a:r>
              <a:rPr lang="id-ID" sz="1200" dirty="0" smtClean="0"/>
              <a:t>Pihak ketiga menyerahkan hasil penilaian kelayakan kepada LPDB</a:t>
            </a:r>
            <a:endParaRPr lang="en-US" sz="1200" dirty="0" smtClean="0"/>
          </a:p>
          <a:p>
            <a:pPr marL="228600" indent="-228600">
              <a:lnSpc>
                <a:spcPct val="100000"/>
              </a:lnSpc>
              <a:spcBef>
                <a:spcPts val="0"/>
              </a:spcBef>
              <a:buFont typeface="+mj-lt"/>
              <a:buAutoNum type="alphaLcParenR"/>
            </a:pPr>
            <a:r>
              <a:rPr lang="id-ID" sz="1200" dirty="0" smtClean="0"/>
              <a:t>Setelah </a:t>
            </a:r>
            <a:r>
              <a:rPr lang="en-US" sz="1200" dirty="0" smtClean="0"/>
              <a:t>LPDB </a:t>
            </a:r>
            <a:r>
              <a:rPr lang="en-US" sz="1200" dirty="0" err="1" smtClean="0"/>
              <a:t>memverifikasi</a:t>
            </a:r>
            <a:r>
              <a:rPr lang="en-US" sz="1200" dirty="0" smtClean="0"/>
              <a:t> </a:t>
            </a:r>
            <a:r>
              <a:rPr lang="en-US" sz="1200" dirty="0" err="1" smtClean="0"/>
              <a:t>kemampuan</a:t>
            </a:r>
            <a:r>
              <a:rPr lang="en-US" sz="1200" dirty="0" smtClean="0"/>
              <a:t> </a:t>
            </a:r>
            <a:r>
              <a:rPr lang="en-US" sz="1200" dirty="0" err="1" smtClean="0"/>
              <a:t>bayar</a:t>
            </a:r>
            <a:r>
              <a:rPr lang="en-US" sz="1200" dirty="0" smtClean="0"/>
              <a:t> UMKM</a:t>
            </a:r>
            <a:r>
              <a:rPr lang="id-ID" sz="1200" dirty="0" smtClean="0"/>
              <a:t>, dana diserahkan kepada YKEI untuk disalurkan  </a:t>
            </a:r>
            <a:endParaRPr lang="en-US" sz="1200" dirty="0" smtClean="0"/>
          </a:p>
          <a:p>
            <a:pPr marL="228600" indent="-228600">
              <a:lnSpc>
                <a:spcPct val="100000"/>
              </a:lnSpc>
              <a:spcBef>
                <a:spcPts val="0"/>
              </a:spcBef>
              <a:buFont typeface="+mj-lt"/>
              <a:buAutoNum type="alphaLcParenR"/>
            </a:pPr>
            <a:r>
              <a:rPr lang="id-ID" sz="1200" dirty="0" smtClean="0"/>
              <a:t>YKEI bertanggungjawab mengelola penyaluran dan pengembalian dana bergulir kepada UMKM</a:t>
            </a:r>
          </a:p>
          <a:p>
            <a:pPr marL="72000" indent="0">
              <a:lnSpc>
                <a:spcPct val="100000"/>
              </a:lnSpc>
              <a:spcBef>
                <a:spcPts val="0"/>
              </a:spcBef>
              <a:buFont typeface="Arial" panose="020B0604020202020204" pitchFamily="34" charset="0"/>
              <a:buNone/>
            </a:pPr>
            <a:endParaRPr lang="en-US" sz="1200" dirty="0" smtClean="0"/>
          </a:p>
          <a:p>
            <a:pPr marL="72000" indent="-514350">
              <a:lnSpc>
                <a:spcPct val="100000"/>
              </a:lnSpc>
              <a:spcBef>
                <a:spcPts val="0"/>
              </a:spcBef>
              <a:buFont typeface="Arial" panose="020B0604020202020204" pitchFamily="34" charset="0"/>
              <a:buAutoNum type="alphaLcPeriod"/>
            </a:pPr>
            <a:endParaRPr lang="en-US" sz="1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6325" y="3544978"/>
            <a:ext cx="1060560" cy="8244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919" y="3328740"/>
            <a:ext cx="1204472" cy="1224495"/>
          </a:xfrm>
          <a:prstGeom prst="rect">
            <a:avLst/>
          </a:prstGeom>
        </p:spPr>
      </p:pic>
      <p:sp>
        <p:nvSpPr>
          <p:cNvPr id="7" name="TextBox 6"/>
          <p:cNvSpPr txBox="1"/>
          <p:nvPr/>
        </p:nvSpPr>
        <p:spPr>
          <a:xfrm>
            <a:off x="5979775" y="4381336"/>
            <a:ext cx="713657" cy="307777"/>
          </a:xfrm>
          <a:prstGeom prst="rect">
            <a:avLst/>
          </a:prstGeom>
          <a:noFill/>
        </p:spPr>
        <p:txBody>
          <a:bodyPr wrap="none" rtlCol="0">
            <a:spAutoFit/>
          </a:bodyPr>
          <a:lstStyle/>
          <a:p>
            <a:r>
              <a:rPr lang="id-ID" sz="1400" b="1" dirty="0" smtClean="0"/>
              <a:t>UMKM</a:t>
            </a:r>
            <a:endParaRPr lang="id-ID" sz="1400" b="1" dirty="0"/>
          </a:p>
        </p:txBody>
      </p:sp>
      <p:cxnSp>
        <p:nvCxnSpPr>
          <p:cNvPr id="8" name="Straight Arrow Connector 7"/>
          <p:cNvCxnSpPr/>
          <p:nvPr/>
        </p:nvCxnSpPr>
        <p:spPr>
          <a:xfrm>
            <a:off x="2943414" y="2600720"/>
            <a:ext cx="0" cy="559233"/>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708969" y="2600719"/>
            <a:ext cx="0" cy="559233"/>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V="1">
            <a:off x="4519734" y="3530682"/>
            <a:ext cx="0" cy="144000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785278" y="3985562"/>
            <a:ext cx="1440000" cy="1171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10179" y="2156388"/>
            <a:ext cx="1440000" cy="1171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16942" y="4206068"/>
            <a:ext cx="272832" cy="307777"/>
          </a:xfrm>
          <a:prstGeom prst="rect">
            <a:avLst/>
          </a:prstGeom>
          <a:noFill/>
        </p:spPr>
        <p:txBody>
          <a:bodyPr wrap="none" rtlCol="0">
            <a:spAutoFit/>
          </a:bodyPr>
          <a:lstStyle/>
          <a:p>
            <a:r>
              <a:rPr lang="id-ID" sz="1400" b="1" dirty="0" smtClean="0">
                <a:solidFill>
                  <a:srgbClr val="2F5597"/>
                </a:solidFill>
              </a:rPr>
              <a:t>a</a:t>
            </a:r>
            <a:endParaRPr lang="id-ID" sz="1400" b="1" dirty="0">
              <a:solidFill>
                <a:srgbClr val="2F5597"/>
              </a:solidFill>
            </a:endParaRPr>
          </a:p>
        </p:txBody>
      </p:sp>
      <p:sp>
        <p:nvSpPr>
          <p:cNvPr id="16" name="TextBox 15"/>
          <p:cNvSpPr txBox="1"/>
          <p:nvPr/>
        </p:nvSpPr>
        <p:spPr>
          <a:xfrm>
            <a:off x="2451395" y="2745097"/>
            <a:ext cx="280846" cy="307777"/>
          </a:xfrm>
          <a:prstGeom prst="rect">
            <a:avLst/>
          </a:prstGeom>
          <a:noFill/>
        </p:spPr>
        <p:txBody>
          <a:bodyPr wrap="none" rtlCol="0">
            <a:spAutoFit/>
          </a:bodyPr>
          <a:lstStyle/>
          <a:p>
            <a:r>
              <a:rPr lang="id-ID" sz="1400" b="1" dirty="0">
                <a:solidFill>
                  <a:srgbClr val="2F5597"/>
                </a:solidFill>
              </a:rPr>
              <a:t>b</a:t>
            </a:r>
          </a:p>
        </p:txBody>
      </p:sp>
      <p:sp>
        <p:nvSpPr>
          <p:cNvPr id="17" name="TextBox 16"/>
          <p:cNvSpPr txBox="1"/>
          <p:nvPr/>
        </p:nvSpPr>
        <p:spPr>
          <a:xfrm>
            <a:off x="4389730" y="1835640"/>
            <a:ext cx="260008" cy="307777"/>
          </a:xfrm>
          <a:prstGeom prst="rect">
            <a:avLst/>
          </a:prstGeom>
          <a:noFill/>
        </p:spPr>
        <p:txBody>
          <a:bodyPr wrap="none" rtlCol="0">
            <a:spAutoFit/>
          </a:bodyPr>
          <a:lstStyle/>
          <a:p>
            <a:r>
              <a:rPr lang="id-ID" sz="1400" b="1" dirty="0" smtClean="0">
                <a:solidFill>
                  <a:srgbClr val="FF0000"/>
                </a:solidFill>
              </a:rPr>
              <a:t>c</a:t>
            </a:r>
            <a:endParaRPr lang="id-ID" sz="1400" b="1" dirty="0">
              <a:solidFill>
                <a:srgbClr val="FF0000"/>
              </a:solidFill>
            </a:endParaRPr>
          </a:p>
        </p:txBody>
      </p:sp>
      <p:sp>
        <p:nvSpPr>
          <p:cNvPr id="18" name="TextBox 17"/>
          <p:cNvSpPr txBox="1"/>
          <p:nvPr/>
        </p:nvSpPr>
        <p:spPr>
          <a:xfrm>
            <a:off x="5896396" y="2735628"/>
            <a:ext cx="280846" cy="307777"/>
          </a:xfrm>
          <a:prstGeom prst="rect">
            <a:avLst/>
          </a:prstGeom>
          <a:noFill/>
        </p:spPr>
        <p:txBody>
          <a:bodyPr wrap="none" rtlCol="0">
            <a:spAutoFit/>
          </a:bodyPr>
          <a:lstStyle/>
          <a:p>
            <a:r>
              <a:rPr lang="id-ID" sz="1400" b="1" dirty="0" smtClean="0">
                <a:solidFill>
                  <a:srgbClr val="2F5597"/>
                </a:solidFill>
              </a:rPr>
              <a:t>d</a:t>
            </a:r>
            <a:endParaRPr lang="id-ID" sz="1400" b="1" dirty="0">
              <a:solidFill>
                <a:srgbClr val="2F5597"/>
              </a:solidFill>
            </a:endParaRPr>
          </a:p>
        </p:txBody>
      </p:sp>
      <p:sp>
        <p:nvSpPr>
          <p:cNvPr id="19" name="TextBox 18"/>
          <p:cNvSpPr txBox="1"/>
          <p:nvPr/>
        </p:nvSpPr>
        <p:spPr>
          <a:xfrm>
            <a:off x="4416942" y="2417999"/>
            <a:ext cx="274434" cy="307777"/>
          </a:xfrm>
          <a:prstGeom prst="rect">
            <a:avLst/>
          </a:prstGeom>
          <a:noFill/>
        </p:spPr>
        <p:txBody>
          <a:bodyPr wrap="none" rtlCol="0">
            <a:spAutoFit/>
          </a:bodyPr>
          <a:lstStyle/>
          <a:p>
            <a:r>
              <a:rPr lang="id-ID" sz="1400" b="1" dirty="0">
                <a:solidFill>
                  <a:srgbClr val="FF0000"/>
                </a:solidFill>
              </a:rPr>
              <a:t>e</a:t>
            </a:r>
          </a:p>
        </p:txBody>
      </p:sp>
      <p:sp>
        <p:nvSpPr>
          <p:cNvPr id="20" name="TextBox 19"/>
          <p:cNvSpPr txBox="1"/>
          <p:nvPr/>
        </p:nvSpPr>
        <p:spPr>
          <a:xfrm>
            <a:off x="2989815" y="2736904"/>
            <a:ext cx="240772" cy="307777"/>
          </a:xfrm>
          <a:prstGeom prst="rect">
            <a:avLst/>
          </a:prstGeom>
          <a:noFill/>
        </p:spPr>
        <p:txBody>
          <a:bodyPr wrap="none" rtlCol="0">
            <a:spAutoFit/>
          </a:bodyPr>
          <a:lstStyle/>
          <a:p>
            <a:r>
              <a:rPr lang="id-ID" sz="1400" b="1" dirty="0">
                <a:solidFill>
                  <a:srgbClr val="2F5597"/>
                </a:solidFill>
              </a:rPr>
              <a:t>f</a:t>
            </a:r>
          </a:p>
        </p:txBody>
      </p:sp>
      <p:pic>
        <p:nvPicPr>
          <p:cNvPr id="2050" name="Picture 2" descr="http://lpdb.id/assets/images/Profile/Logo-LPDB-HiR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1574" y="1522214"/>
            <a:ext cx="1329646" cy="9213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469138" y="1906496"/>
            <a:ext cx="1639520" cy="523220"/>
          </a:xfrm>
          <a:prstGeom prst="rect">
            <a:avLst/>
          </a:prstGeom>
          <a:noFill/>
        </p:spPr>
        <p:txBody>
          <a:bodyPr wrap="square" rtlCol="0">
            <a:spAutoFit/>
          </a:bodyPr>
          <a:lstStyle/>
          <a:p>
            <a:pPr algn="ctr"/>
            <a:r>
              <a:rPr lang="id-ID" sz="1400" b="1" dirty="0" smtClean="0"/>
              <a:t>Pihak Ketiga untuk memverifikasi</a:t>
            </a:r>
            <a:endParaRPr lang="id-ID" sz="1400" b="1" dirty="0"/>
          </a:p>
        </p:txBody>
      </p:sp>
      <p:cxnSp>
        <p:nvCxnSpPr>
          <p:cNvPr id="23" name="Straight Arrow Connector 22"/>
          <p:cNvCxnSpPr>
            <a:stCxn id="21" idx="2"/>
          </p:cNvCxnSpPr>
          <p:nvPr/>
        </p:nvCxnSpPr>
        <p:spPr>
          <a:xfrm>
            <a:off x="6288898" y="2429716"/>
            <a:ext cx="0" cy="97581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0179" y="2371035"/>
            <a:ext cx="1440000" cy="11718"/>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419181" y="3639230"/>
            <a:ext cx="269626" cy="307777"/>
          </a:xfrm>
          <a:prstGeom prst="rect">
            <a:avLst/>
          </a:prstGeom>
          <a:noFill/>
        </p:spPr>
        <p:txBody>
          <a:bodyPr wrap="none" rtlCol="0">
            <a:spAutoFit/>
          </a:bodyPr>
          <a:lstStyle/>
          <a:p>
            <a:r>
              <a:rPr lang="id-ID" sz="1400" b="1" dirty="0">
                <a:solidFill>
                  <a:srgbClr val="FF0000"/>
                </a:solidFill>
              </a:rPr>
              <a:t>g</a:t>
            </a:r>
          </a:p>
        </p:txBody>
      </p:sp>
      <p:sp>
        <p:nvSpPr>
          <p:cNvPr id="28" name="Rectangle 27"/>
          <p:cNvSpPr/>
          <p:nvPr/>
        </p:nvSpPr>
        <p:spPr>
          <a:xfrm>
            <a:off x="443359" y="367854"/>
            <a:ext cx="3241593" cy="707886"/>
          </a:xfrm>
          <a:prstGeom prst="rect">
            <a:avLst/>
          </a:prstGeom>
        </p:spPr>
        <p:txBody>
          <a:bodyPr wrap="none">
            <a:spAutoFit/>
          </a:bodyPr>
          <a:lstStyle/>
          <a:p>
            <a:r>
              <a:rPr lang="fi-FI" sz="2000" b="1" dirty="0"/>
              <a:t>SKEMA P</a:t>
            </a:r>
            <a:r>
              <a:rPr lang="id-ID" sz="2000" b="1" dirty="0"/>
              <a:t>ERMODALAN </a:t>
            </a:r>
            <a:r>
              <a:rPr lang="id-ID" sz="2000" b="1" dirty="0" smtClean="0"/>
              <a:t>LPDB</a:t>
            </a:r>
            <a:endParaRPr lang="id-ID" sz="2000" b="1" dirty="0"/>
          </a:p>
          <a:p>
            <a:r>
              <a:rPr lang="id-ID" sz="2000" b="1" dirty="0"/>
              <a:t>DENGAN POLA CHANNELING</a:t>
            </a:r>
          </a:p>
        </p:txBody>
      </p:sp>
      <p:sp>
        <p:nvSpPr>
          <p:cNvPr id="29" name="Rectangle 28"/>
          <p:cNvSpPr/>
          <p:nvPr/>
        </p:nvSpPr>
        <p:spPr>
          <a:xfrm>
            <a:off x="529974" y="1084917"/>
            <a:ext cx="30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0" name="Snip Single Corner Rectangle 29"/>
          <p:cNvSpPr/>
          <p:nvPr/>
        </p:nvSpPr>
        <p:spPr>
          <a:xfrm>
            <a:off x="0" y="6427371"/>
            <a:ext cx="805218"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ectangle 30"/>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2" name="Snip Single Corner Rectangle 31"/>
          <p:cNvSpPr/>
          <p:nvPr/>
        </p:nvSpPr>
        <p:spPr>
          <a:xfrm rot="10800000">
            <a:off x="4952999" y="-2182"/>
            <a:ext cx="4957413"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0" y="-662"/>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6828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256" y="1278106"/>
            <a:ext cx="7363899" cy="5205948"/>
          </a:xfrm>
          <a:prstGeom prst="rect">
            <a:avLst/>
          </a:prstGeom>
        </p:spPr>
      </p:pic>
      <p:sp>
        <p:nvSpPr>
          <p:cNvPr id="3" name="Rectangle 2"/>
          <p:cNvSpPr/>
          <p:nvPr/>
        </p:nvSpPr>
        <p:spPr>
          <a:xfrm>
            <a:off x="457515" y="559537"/>
            <a:ext cx="2119491" cy="532903"/>
          </a:xfrm>
          <a:prstGeom prst="rect">
            <a:avLst/>
          </a:prstGeom>
        </p:spPr>
        <p:txBody>
          <a:bodyPr wrap="none">
            <a:spAutoFit/>
          </a:bodyPr>
          <a:lstStyle/>
          <a:p>
            <a:pPr algn="r">
              <a:lnSpc>
                <a:spcPct val="107000"/>
              </a:lnSpc>
              <a:spcAft>
                <a:spcPts val="0"/>
              </a:spcAft>
            </a:pPr>
            <a:r>
              <a:rPr lang="id-ID" sz="2800" b="1" dirty="0" smtClean="0">
                <a:effectLst/>
                <a:latin typeface="Arial Black" panose="020B0A04020102020204" pitchFamily="34" charset="0"/>
                <a:ea typeface="Calibri" panose="020F0502020204030204" pitchFamily="34" charset="0"/>
                <a:cs typeface="Aharoni" panose="02010803020104030203" pitchFamily="2" charset="-79"/>
              </a:rPr>
              <a:t>TIMELINE</a:t>
            </a:r>
            <a:endParaRPr lang="id-ID"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29974" y="1046284"/>
            <a:ext cx="194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5" name="Rectangle 4"/>
          <p:cNvSpPr/>
          <p:nvPr/>
        </p:nvSpPr>
        <p:spPr>
          <a:xfrm>
            <a:off x="529974" y="1450797"/>
            <a:ext cx="2251863" cy="1200329"/>
          </a:xfrm>
          <a:prstGeom prst="rect">
            <a:avLst/>
          </a:prstGeom>
        </p:spPr>
        <p:txBody>
          <a:bodyPr wrap="square">
            <a:spAutoFit/>
          </a:bodyPr>
          <a:lstStyle/>
          <a:p>
            <a:r>
              <a:rPr lang="id-ID" sz="1200" dirty="0" smtClean="0"/>
              <a:t>Yayasan Kesatriaan Entrepreneur Indonesia telah menyusun Time Line rangkaian aktifitas/ kegiatan, penjabaran dari rencana capaian dan target yang akan diraih hingga tahun 2022.</a:t>
            </a:r>
            <a:endParaRPr lang="id-ID" sz="1200" dirty="0"/>
          </a:p>
        </p:txBody>
      </p:sp>
      <p:sp>
        <p:nvSpPr>
          <p:cNvPr id="6" name="Snip Single Corner Rectangle 5"/>
          <p:cNvSpPr/>
          <p:nvPr/>
        </p:nvSpPr>
        <p:spPr>
          <a:xfrm>
            <a:off x="0" y="6427371"/>
            <a:ext cx="2577006"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2781836" y="-1520"/>
            <a:ext cx="7128575"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710578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699" y="513381"/>
            <a:ext cx="4390754" cy="532903"/>
          </a:xfrm>
          <a:prstGeom prst="rect">
            <a:avLst/>
          </a:prstGeom>
        </p:spPr>
        <p:txBody>
          <a:bodyPr wrap="none">
            <a:spAutoFit/>
          </a:bodyPr>
          <a:lstStyle/>
          <a:p>
            <a:pPr algn="r">
              <a:lnSpc>
                <a:spcPct val="107000"/>
              </a:lnSpc>
              <a:spcAft>
                <a:spcPts val="0"/>
              </a:spcAft>
            </a:pPr>
            <a:r>
              <a:rPr lang="id-ID" sz="2800" b="1" dirty="0" smtClean="0">
                <a:effectLst/>
                <a:latin typeface="Arial Black" panose="020B0A04020102020204" pitchFamily="34" charset="0"/>
                <a:ea typeface="Calibri" panose="020F0502020204030204" pitchFamily="34" charset="0"/>
                <a:cs typeface="Aharoni" panose="02010803020104030203" pitchFamily="2" charset="-79"/>
              </a:rPr>
              <a:t>STRUKTUR YAYASAN</a:t>
            </a:r>
            <a:endParaRPr lang="id-ID"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529974" y="1046284"/>
            <a:ext cx="4140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Rectangle 3"/>
          <p:cNvSpPr/>
          <p:nvPr/>
        </p:nvSpPr>
        <p:spPr>
          <a:xfrm>
            <a:off x="529974" y="1350933"/>
            <a:ext cx="9026150" cy="461665"/>
          </a:xfrm>
          <a:prstGeom prst="rect">
            <a:avLst/>
          </a:prstGeom>
        </p:spPr>
        <p:txBody>
          <a:bodyPr wrap="square">
            <a:spAutoFit/>
          </a:bodyPr>
          <a:lstStyle/>
          <a:p>
            <a:r>
              <a:rPr lang="id-ID" sz="1200" dirty="0" smtClean="0"/>
              <a:t>Sesuai dengan Undang-undang Nomor 28 Tahun 2004 tentang Perubahan Atas Undang-Undang Nomor 16 Tahun 2001 Tentang Yayasan, maka struktur Yayasan Kesatriaan Entrepreneur Indonesia adalah sebagai berikut :</a:t>
            </a:r>
            <a:endParaRPr lang="id-ID" sz="1200" dirty="0"/>
          </a:p>
        </p:txBody>
      </p:sp>
      <p:sp>
        <p:nvSpPr>
          <p:cNvPr id="6" name="Snip Single Corner Rectangle 5"/>
          <p:cNvSpPr/>
          <p:nvPr/>
        </p:nvSpPr>
        <p:spPr>
          <a:xfrm>
            <a:off x="0" y="6427371"/>
            <a:ext cx="2577006"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5344731" y="-1520"/>
            <a:ext cx="4565679"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xmlns="" id="{51918F68-B5E8-4DA3-8B90-596A0AE440A3}"/>
              </a:ext>
            </a:extLst>
          </p:cNvPr>
          <p:cNvSpPr txBox="1"/>
          <p:nvPr/>
        </p:nvSpPr>
        <p:spPr>
          <a:xfrm>
            <a:off x="4402001" y="2194763"/>
            <a:ext cx="1840225" cy="754053"/>
          </a:xfrm>
          <a:prstGeom prst="rect">
            <a:avLst/>
          </a:prstGeom>
          <a:noFill/>
          <a:ln>
            <a:solidFill>
              <a:schemeClr val="tx1">
                <a:lumMod val="95000"/>
                <a:lumOff val="5000"/>
              </a:schemeClr>
            </a:solidFill>
          </a:ln>
        </p:spPr>
        <p:txBody>
          <a:bodyPr wrap="square" rtlCol="0">
            <a:spAutoFit/>
          </a:bodyPr>
          <a:lstStyle/>
          <a:p>
            <a:pPr algn="ctr">
              <a:spcAft>
                <a:spcPts val="600"/>
              </a:spcAft>
            </a:pPr>
            <a:r>
              <a:rPr lang="id-ID" sz="1400" b="1"/>
              <a:t>BADAN </a:t>
            </a:r>
            <a:r>
              <a:rPr lang="id-ID" sz="1400" b="1" smtClean="0"/>
              <a:t>PEMBINA</a:t>
            </a:r>
          </a:p>
          <a:p>
            <a:pPr marL="228600" indent="-228600">
              <a:buAutoNum type="arabicPeriod"/>
            </a:pPr>
            <a:r>
              <a:rPr lang="id-ID" sz="1200" b="1" smtClean="0"/>
              <a:t>Ketua</a:t>
            </a:r>
          </a:p>
          <a:p>
            <a:pPr marL="228600" indent="-228600">
              <a:buAutoNum type="arabicPeriod"/>
            </a:pPr>
            <a:r>
              <a:rPr lang="id-ID" sz="1200" b="1" smtClean="0"/>
              <a:t>Anggota</a:t>
            </a:r>
            <a:endParaRPr lang="id-ID" sz="1200" b="1" dirty="0"/>
          </a:p>
        </p:txBody>
      </p:sp>
      <p:sp>
        <p:nvSpPr>
          <p:cNvPr id="11" name="TextBox 10">
            <a:extLst>
              <a:ext uri="{FF2B5EF4-FFF2-40B4-BE49-F238E27FC236}">
                <a16:creationId xmlns:a16="http://schemas.microsoft.com/office/drawing/2014/main" xmlns="" id="{38C24CA6-B639-4180-A03B-4EB78D4F2DA7}"/>
              </a:ext>
            </a:extLst>
          </p:cNvPr>
          <p:cNvSpPr txBox="1"/>
          <p:nvPr/>
        </p:nvSpPr>
        <p:spPr>
          <a:xfrm>
            <a:off x="4402001" y="3293306"/>
            <a:ext cx="1840225" cy="938719"/>
          </a:xfrm>
          <a:prstGeom prst="rect">
            <a:avLst/>
          </a:prstGeom>
          <a:noFill/>
          <a:ln>
            <a:solidFill>
              <a:schemeClr val="tx1"/>
            </a:solidFill>
          </a:ln>
        </p:spPr>
        <p:txBody>
          <a:bodyPr wrap="square" rtlCol="0">
            <a:spAutoFit/>
          </a:bodyPr>
          <a:lstStyle/>
          <a:p>
            <a:pPr algn="ctr">
              <a:spcAft>
                <a:spcPts val="600"/>
              </a:spcAft>
            </a:pPr>
            <a:r>
              <a:rPr lang="id-ID" sz="1400" b="1" smtClean="0"/>
              <a:t>BADAN PENGURUS</a:t>
            </a:r>
          </a:p>
          <a:p>
            <a:pPr marL="228600" indent="-228600">
              <a:buAutoNum type="arabicPeriod"/>
            </a:pPr>
            <a:r>
              <a:rPr lang="id-ID" sz="1200" b="1" smtClean="0"/>
              <a:t>Ketua</a:t>
            </a:r>
          </a:p>
          <a:p>
            <a:pPr marL="228600" indent="-228600">
              <a:buAutoNum type="arabicPeriod"/>
            </a:pPr>
            <a:r>
              <a:rPr lang="id-ID" sz="1200" b="1" smtClean="0"/>
              <a:t>Sekretaris</a:t>
            </a:r>
          </a:p>
          <a:p>
            <a:pPr marL="228600" indent="-228600">
              <a:buAutoNum type="arabicPeriod"/>
            </a:pPr>
            <a:r>
              <a:rPr lang="id-ID" sz="1200" b="1" smtClean="0"/>
              <a:t>Bendahara</a:t>
            </a:r>
            <a:endParaRPr lang="id-ID" sz="1200" b="1" dirty="0"/>
          </a:p>
        </p:txBody>
      </p:sp>
      <p:sp>
        <p:nvSpPr>
          <p:cNvPr id="12" name="TextBox 11">
            <a:extLst>
              <a:ext uri="{FF2B5EF4-FFF2-40B4-BE49-F238E27FC236}">
                <a16:creationId xmlns:a16="http://schemas.microsoft.com/office/drawing/2014/main" xmlns="" id="{644CF72B-61CA-4BAE-83BC-F0C42FF0363D}"/>
              </a:ext>
            </a:extLst>
          </p:cNvPr>
          <p:cNvSpPr txBox="1"/>
          <p:nvPr/>
        </p:nvSpPr>
        <p:spPr>
          <a:xfrm>
            <a:off x="1152853" y="3382206"/>
            <a:ext cx="1840225" cy="754053"/>
          </a:xfrm>
          <a:prstGeom prst="rect">
            <a:avLst/>
          </a:prstGeom>
          <a:noFill/>
          <a:ln>
            <a:solidFill>
              <a:schemeClr val="tx1">
                <a:lumMod val="95000"/>
                <a:lumOff val="5000"/>
              </a:schemeClr>
            </a:solidFill>
          </a:ln>
        </p:spPr>
        <p:txBody>
          <a:bodyPr wrap="square" rtlCol="0">
            <a:spAutoFit/>
          </a:bodyPr>
          <a:lstStyle/>
          <a:p>
            <a:pPr algn="ctr">
              <a:spcAft>
                <a:spcPts val="600"/>
              </a:spcAft>
            </a:pPr>
            <a:r>
              <a:rPr lang="id-ID" sz="1400" b="1"/>
              <a:t>BADAN </a:t>
            </a:r>
            <a:r>
              <a:rPr lang="id-ID" sz="1400" b="1" smtClean="0"/>
              <a:t>PENGAWAS</a:t>
            </a:r>
          </a:p>
          <a:p>
            <a:pPr marL="228600" indent="-228600">
              <a:buAutoNum type="arabicPeriod"/>
            </a:pPr>
            <a:r>
              <a:rPr lang="id-ID" sz="1200" b="1" smtClean="0"/>
              <a:t>Ketua</a:t>
            </a:r>
          </a:p>
          <a:p>
            <a:pPr marL="228600" indent="-228600">
              <a:buAutoNum type="arabicPeriod"/>
            </a:pPr>
            <a:r>
              <a:rPr lang="id-ID" sz="1200" b="1" smtClean="0"/>
              <a:t>Anggota</a:t>
            </a:r>
            <a:endParaRPr lang="id-ID" sz="1200" b="1" dirty="0"/>
          </a:p>
        </p:txBody>
      </p:sp>
      <p:cxnSp>
        <p:nvCxnSpPr>
          <p:cNvPr id="25" name="Straight Arrow Connector 24">
            <a:extLst>
              <a:ext uri="{FF2B5EF4-FFF2-40B4-BE49-F238E27FC236}">
                <a16:creationId xmlns:a16="http://schemas.microsoft.com/office/drawing/2014/main" xmlns="" id="{40B6C915-AB4C-4330-8C7D-67C61EF5C757}"/>
              </a:ext>
            </a:extLst>
          </p:cNvPr>
          <p:cNvCxnSpPr>
            <a:stCxn id="10" idx="2"/>
            <a:endCxn id="11" idx="0"/>
          </p:cNvCxnSpPr>
          <p:nvPr/>
        </p:nvCxnSpPr>
        <p:spPr>
          <a:xfrm>
            <a:off x="5322114" y="2948816"/>
            <a:ext cx="0" cy="344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1657D6B9-BF47-4495-8A79-E6BDE269CAA0}"/>
              </a:ext>
            </a:extLst>
          </p:cNvPr>
          <p:cNvCxnSpPr>
            <a:stCxn id="12" idx="3"/>
            <a:endCxn id="11" idx="1"/>
          </p:cNvCxnSpPr>
          <p:nvPr/>
        </p:nvCxnSpPr>
        <p:spPr>
          <a:xfrm>
            <a:off x="2993078" y="3759233"/>
            <a:ext cx="1408923" cy="3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xmlns="" id="{167D5B91-9602-4B85-B943-7DE59A382903}"/>
              </a:ext>
            </a:extLst>
          </p:cNvPr>
          <p:cNvCxnSpPr/>
          <p:nvPr/>
        </p:nvCxnSpPr>
        <p:spPr>
          <a:xfrm>
            <a:off x="5315761" y="4183615"/>
            <a:ext cx="2" cy="6480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xmlns="" id="{CA58011A-33AB-4EC7-83E2-879318864F72}"/>
              </a:ext>
            </a:extLst>
          </p:cNvPr>
          <p:cNvSpPr txBox="1"/>
          <p:nvPr/>
        </p:nvSpPr>
        <p:spPr>
          <a:xfrm>
            <a:off x="4402001" y="4821260"/>
            <a:ext cx="1840225" cy="1031051"/>
          </a:xfrm>
          <a:prstGeom prst="rect">
            <a:avLst/>
          </a:prstGeom>
          <a:noFill/>
          <a:ln>
            <a:solidFill>
              <a:schemeClr val="tx1">
                <a:lumMod val="95000"/>
                <a:lumOff val="5000"/>
              </a:schemeClr>
            </a:solidFill>
          </a:ln>
        </p:spPr>
        <p:txBody>
          <a:bodyPr wrap="square" rtlCol="0">
            <a:spAutoFit/>
          </a:bodyPr>
          <a:lstStyle/>
          <a:p>
            <a:pPr algn="ctr">
              <a:spcAft>
                <a:spcPts val="600"/>
              </a:spcAft>
            </a:pPr>
            <a:r>
              <a:rPr lang="id-ID" sz="1200" b="1" smtClean="0"/>
              <a:t>BADAN PELAKSANA</a:t>
            </a:r>
          </a:p>
          <a:p>
            <a:pPr marL="228600" indent="-228600">
              <a:buAutoNum type="arabicPeriod"/>
            </a:pPr>
            <a:r>
              <a:rPr lang="id-ID" sz="1100" b="1" smtClean="0"/>
              <a:t>Direktur Eksekutif</a:t>
            </a:r>
          </a:p>
          <a:p>
            <a:pPr marL="228600" indent="-228600">
              <a:buAutoNum type="arabicPeriod"/>
            </a:pPr>
            <a:r>
              <a:rPr lang="id-ID" sz="1100" b="1" smtClean="0"/>
              <a:t>Skretaris Eksekutif</a:t>
            </a:r>
          </a:p>
          <a:p>
            <a:pPr marL="228600" indent="-228600">
              <a:buAutoNum type="arabicPeriod"/>
            </a:pPr>
            <a:r>
              <a:rPr lang="id-ID" sz="1100" b="1" smtClean="0"/>
              <a:t>Bendahara</a:t>
            </a:r>
          </a:p>
          <a:p>
            <a:pPr marL="228600" indent="-228600">
              <a:buAutoNum type="arabicPeriod"/>
            </a:pPr>
            <a:r>
              <a:rPr lang="id-ID" sz="1100" b="1" smtClean="0"/>
              <a:t>Direktur-Direktur</a:t>
            </a:r>
            <a:endParaRPr lang="id-ID" sz="1100" b="1" dirty="0"/>
          </a:p>
        </p:txBody>
      </p:sp>
    </p:spTree>
    <p:extLst>
      <p:ext uri="{BB962C8B-B14F-4D97-AF65-F5344CB8AC3E}">
        <p14:creationId xmlns:p14="http://schemas.microsoft.com/office/powerpoint/2010/main" val="256733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6A5A0F5-D5F8-4952-8AAC-0CB3B8C4129C}"/>
              </a:ext>
            </a:extLst>
          </p:cNvPr>
          <p:cNvSpPr txBox="1"/>
          <p:nvPr/>
        </p:nvSpPr>
        <p:spPr>
          <a:xfrm>
            <a:off x="7899907" y="5095686"/>
            <a:ext cx="1152457" cy="415498"/>
          </a:xfrm>
          <a:prstGeom prst="rect">
            <a:avLst/>
          </a:prstGeom>
          <a:noFill/>
          <a:ln>
            <a:solidFill>
              <a:schemeClr val="tx1">
                <a:lumMod val="95000"/>
                <a:lumOff val="5000"/>
              </a:schemeClr>
            </a:solidFill>
          </a:ln>
        </p:spPr>
        <p:txBody>
          <a:bodyPr wrap="square" rtlCol="0">
            <a:spAutoFit/>
          </a:bodyPr>
          <a:lstStyle/>
          <a:p>
            <a:pPr algn="ctr"/>
            <a:r>
              <a:rPr lang="id-ID" sz="1050" b="1" dirty="0"/>
              <a:t>KOORD.  REGION JATIM &amp; BALI</a:t>
            </a:r>
          </a:p>
        </p:txBody>
      </p:sp>
      <p:sp>
        <p:nvSpPr>
          <p:cNvPr id="3" name="TextBox 2">
            <a:extLst>
              <a:ext uri="{FF2B5EF4-FFF2-40B4-BE49-F238E27FC236}">
                <a16:creationId xmlns:a16="http://schemas.microsoft.com/office/drawing/2014/main" xmlns="" id="{1B2778FD-FB3E-48EA-815B-53C6900D2433}"/>
              </a:ext>
            </a:extLst>
          </p:cNvPr>
          <p:cNvSpPr txBox="1"/>
          <p:nvPr/>
        </p:nvSpPr>
        <p:spPr>
          <a:xfrm>
            <a:off x="4252227" y="2972384"/>
            <a:ext cx="1190198" cy="415498"/>
          </a:xfrm>
          <a:prstGeom prst="rect">
            <a:avLst/>
          </a:prstGeom>
          <a:noFill/>
          <a:ln>
            <a:solidFill>
              <a:schemeClr val="tx1">
                <a:lumMod val="95000"/>
                <a:lumOff val="5000"/>
              </a:schemeClr>
            </a:solidFill>
          </a:ln>
        </p:spPr>
        <p:txBody>
          <a:bodyPr wrap="square" rtlCol="0">
            <a:spAutoFit/>
          </a:bodyPr>
          <a:lstStyle/>
          <a:p>
            <a:pPr algn="ctr"/>
            <a:r>
              <a:rPr lang="id-ID" sz="1050" b="1"/>
              <a:t>DIREKTUR </a:t>
            </a:r>
            <a:r>
              <a:rPr lang="id-ID" sz="1050" b="1" smtClean="0"/>
              <a:t>RISET DAN MEDIA</a:t>
            </a:r>
            <a:endParaRPr lang="id-ID" sz="1050" b="1" dirty="0"/>
          </a:p>
        </p:txBody>
      </p:sp>
      <p:sp>
        <p:nvSpPr>
          <p:cNvPr id="4" name="TextBox 3">
            <a:extLst>
              <a:ext uri="{FF2B5EF4-FFF2-40B4-BE49-F238E27FC236}">
                <a16:creationId xmlns:a16="http://schemas.microsoft.com/office/drawing/2014/main" xmlns="" id="{238B8F88-7EA7-41EC-B9C7-4879768122FB}"/>
              </a:ext>
            </a:extLst>
          </p:cNvPr>
          <p:cNvSpPr txBox="1"/>
          <p:nvPr/>
        </p:nvSpPr>
        <p:spPr>
          <a:xfrm>
            <a:off x="5796103" y="2972384"/>
            <a:ext cx="1182799" cy="415498"/>
          </a:xfrm>
          <a:prstGeom prst="rect">
            <a:avLst/>
          </a:prstGeom>
          <a:noFill/>
          <a:ln>
            <a:solidFill>
              <a:schemeClr val="tx1">
                <a:lumMod val="95000"/>
                <a:lumOff val="5000"/>
              </a:schemeClr>
            </a:solidFill>
          </a:ln>
        </p:spPr>
        <p:txBody>
          <a:bodyPr wrap="square" rtlCol="0">
            <a:spAutoFit/>
          </a:bodyPr>
          <a:lstStyle/>
          <a:p>
            <a:pPr algn="ctr"/>
            <a:r>
              <a:rPr lang="id-ID" sz="1050" b="1"/>
              <a:t>DIREKTUR </a:t>
            </a:r>
            <a:r>
              <a:rPr lang="id-ID" sz="1050" b="1" smtClean="0"/>
              <a:t>DIKLAT DAN JARINGAN</a:t>
            </a:r>
            <a:endParaRPr lang="id-ID" sz="1050" b="1" dirty="0"/>
          </a:p>
        </p:txBody>
      </p:sp>
      <p:sp>
        <p:nvSpPr>
          <p:cNvPr id="5" name="TextBox 4">
            <a:extLst>
              <a:ext uri="{FF2B5EF4-FFF2-40B4-BE49-F238E27FC236}">
                <a16:creationId xmlns:a16="http://schemas.microsoft.com/office/drawing/2014/main" xmlns="" id="{536B0E8F-6A5B-4DCD-9869-9A427650B22E}"/>
              </a:ext>
            </a:extLst>
          </p:cNvPr>
          <p:cNvSpPr txBox="1"/>
          <p:nvPr/>
        </p:nvSpPr>
        <p:spPr>
          <a:xfrm>
            <a:off x="419191" y="2986928"/>
            <a:ext cx="1394494" cy="415498"/>
          </a:xfrm>
          <a:prstGeom prst="rect">
            <a:avLst/>
          </a:prstGeom>
          <a:noFill/>
          <a:ln>
            <a:solidFill>
              <a:schemeClr val="tx1">
                <a:lumMod val="95000"/>
                <a:lumOff val="5000"/>
              </a:schemeClr>
            </a:solidFill>
          </a:ln>
        </p:spPr>
        <p:txBody>
          <a:bodyPr wrap="square" rtlCol="0">
            <a:spAutoFit/>
          </a:bodyPr>
          <a:lstStyle/>
          <a:p>
            <a:pPr algn="ctr"/>
            <a:r>
              <a:rPr lang="id-ID" sz="1050" b="1"/>
              <a:t>DIREKTUR </a:t>
            </a:r>
            <a:r>
              <a:rPr lang="id-ID" sz="1050" b="1" smtClean="0"/>
              <a:t>OPERASIONAL JOGLO</a:t>
            </a:r>
            <a:endParaRPr lang="id-ID" sz="1050" b="1" dirty="0"/>
          </a:p>
        </p:txBody>
      </p:sp>
      <p:sp>
        <p:nvSpPr>
          <p:cNvPr id="7" name="TextBox 6">
            <a:extLst>
              <a:ext uri="{FF2B5EF4-FFF2-40B4-BE49-F238E27FC236}">
                <a16:creationId xmlns:a16="http://schemas.microsoft.com/office/drawing/2014/main" xmlns="" id="{9417EC8A-57AA-43EA-990F-929D6BFB76D5}"/>
              </a:ext>
            </a:extLst>
          </p:cNvPr>
          <p:cNvSpPr txBox="1"/>
          <p:nvPr/>
        </p:nvSpPr>
        <p:spPr>
          <a:xfrm>
            <a:off x="7314218" y="2986928"/>
            <a:ext cx="2352614" cy="415498"/>
          </a:xfrm>
          <a:prstGeom prst="rect">
            <a:avLst/>
          </a:prstGeom>
          <a:noFill/>
          <a:ln>
            <a:solidFill>
              <a:schemeClr val="tx1">
                <a:lumMod val="95000"/>
                <a:lumOff val="5000"/>
              </a:schemeClr>
            </a:solidFill>
          </a:ln>
        </p:spPr>
        <p:txBody>
          <a:bodyPr wrap="square" rtlCol="0">
            <a:spAutoFit/>
          </a:bodyPr>
          <a:lstStyle/>
          <a:p>
            <a:pPr algn="ctr"/>
            <a:r>
              <a:rPr lang="id-ID" sz="1050" b="1"/>
              <a:t>DIREKTUR KEMITRAAN</a:t>
            </a:r>
            <a:r>
              <a:rPr lang="id-ID" sz="1050" b="1" smtClean="0"/>
              <a:t>, INKUBATOR DAN </a:t>
            </a:r>
            <a:r>
              <a:rPr lang="id-ID" sz="1050" b="1" dirty="0"/>
              <a:t>PENDAMPINGAN BISNIS</a:t>
            </a:r>
          </a:p>
        </p:txBody>
      </p:sp>
      <p:sp>
        <p:nvSpPr>
          <p:cNvPr id="8" name="TextBox 7">
            <a:extLst>
              <a:ext uri="{FF2B5EF4-FFF2-40B4-BE49-F238E27FC236}">
                <a16:creationId xmlns:a16="http://schemas.microsoft.com/office/drawing/2014/main" xmlns="" id="{067A19B8-364F-496C-BF5A-F808636329CC}"/>
              </a:ext>
            </a:extLst>
          </p:cNvPr>
          <p:cNvSpPr txBox="1"/>
          <p:nvPr/>
        </p:nvSpPr>
        <p:spPr>
          <a:xfrm>
            <a:off x="6497444" y="5095686"/>
            <a:ext cx="1318517" cy="415498"/>
          </a:xfrm>
          <a:prstGeom prst="rect">
            <a:avLst/>
          </a:prstGeom>
          <a:noFill/>
          <a:ln>
            <a:solidFill>
              <a:schemeClr val="tx1">
                <a:lumMod val="95000"/>
                <a:lumOff val="5000"/>
              </a:schemeClr>
            </a:solidFill>
          </a:ln>
        </p:spPr>
        <p:txBody>
          <a:bodyPr wrap="square" rtlCol="0">
            <a:spAutoFit/>
          </a:bodyPr>
          <a:lstStyle/>
          <a:p>
            <a:pPr algn="ctr"/>
            <a:r>
              <a:rPr lang="id-ID" sz="1050" b="1" dirty="0"/>
              <a:t>KOORD.  REGION JATENG &amp; DIY</a:t>
            </a:r>
          </a:p>
        </p:txBody>
      </p:sp>
      <p:sp>
        <p:nvSpPr>
          <p:cNvPr id="9" name="TextBox 8">
            <a:extLst>
              <a:ext uri="{FF2B5EF4-FFF2-40B4-BE49-F238E27FC236}">
                <a16:creationId xmlns:a16="http://schemas.microsoft.com/office/drawing/2014/main" xmlns="" id="{0A8034FF-4C4E-4961-865F-F332F2674F4A}"/>
              </a:ext>
            </a:extLst>
          </p:cNvPr>
          <p:cNvSpPr txBox="1"/>
          <p:nvPr/>
        </p:nvSpPr>
        <p:spPr>
          <a:xfrm>
            <a:off x="5127137" y="5095686"/>
            <a:ext cx="1223668" cy="415498"/>
          </a:xfrm>
          <a:prstGeom prst="rect">
            <a:avLst/>
          </a:prstGeom>
          <a:noFill/>
          <a:ln>
            <a:solidFill>
              <a:schemeClr val="tx1">
                <a:lumMod val="95000"/>
                <a:lumOff val="5000"/>
              </a:schemeClr>
            </a:solidFill>
          </a:ln>
        </p:spPr>
        <p:txBody>
          <a:bodyPr wrap="square" rtlCol="0">
            <a:spAutoFit/>
          </a:bodyPr>
          <a:lstStyle/>
          <a:p>
            <a:pPr algn="ctr"/>
            <a:r>
              <a:rPr lang="id-ID" sz="1050" b="1" dirty="0"/>
              <a:t>KOORD.  REGION JABAR &amp; BANTEN</a:t>
            </a:r>
          </a:p>
        </p:txBody>
      </p:sp>
      <p:sp>
        <p:nvSpPr>
          <p:cNvPr id="10" name="TextBox 9">
            <a:extLst>
              <a:ext uri="{FF2B5EF4-FFF2-40B4-BE49-F238E27FC236}">
                <a16:creationId xmlns:a16="http://schemas.microsoft.com/office/drawing/2014/main" xmlns="" id="{40BC2011-BEAB-42E7-8AFC-3204998B8F97}"/>
              </a:ext>
            </a:extLst>
          </p:cNvPr>
          <p:cNvSpPr txBox="1"/>
          <p:nvPr/>
        </p:nvSpPr>
        <p:spPr>
          <a:xfrm>
            <a:off x="3797518" y="5095686"/>
            <a:ext cx="1239777" cy="415498"/>
          </a:xfrm>
          <a:prstGeom prst="rect">
            <a:avLst/>
          </a:prstGeom>
          <a:noFill/>
          <a:ln>
            <a:solidFill>
              <a:schemeClr val="tx1">
                <a:lumMod val="95000"/>
                <a:lumOff val="5000"/>
              </a:schemeClr>
            </a:solidFill>
          </a:ln>
        </p:spPr>
        <p:txBody>
          <a:bodyPr wrap="square" rtlCol="0">
            <a:spAutoFit/>
          </a:bodyPr>
          <a:lstStyle/>
          <a:p>
            <a:pPr algn="ctr"/>
            <a:r>
              <a:rPr lang="id-ID" sz="1050" b="1" dirty="0"/>
              <a:t>KOORD.  REGION SUMATERA</a:t>
            </a:r>
          </a:p>
        </p:txBody>
      </p:sp>
      <p:cxnSp>
        <p:nvCxnSpPr>
          <p:cNvPr id="11" name="Straight Connector 10">
            <a:extLst>
              <a:ext uri="{FF2B5EF4-FFF2-40B4-BE49-F238E27FC236}">
                <a16:creationId xmlns:a16="http://schemas.microsoft.com/office/drawing/2014/main" xmlns="" id="{EE131C3C-2E61-4CBF-82E9-9565E0AFFF6C}"/>
              </a:ext>
            </a:extLst>
          </p:cNvPr>
          <p:cNvCxnSpPr/>
          <p:nvPr/>
        </p:nvCxnSpPr>
        <p:spPr>
          <a:xfrm flipH="1">
            <a:off x="1120667" y="2777851"/>
            <a:ext cx="74160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58BF3A9F-123B-49DC-800D-9C6086892399}"/>
              </a:ext>
            </a:extLst>
          </p:cNvPr>
          <p:cNvCxnSpPr/>
          <p:nvPr/>
        </p:nvCxnSpPr>
        <p:spPr>
          <a:xfrm>
            <a:off x="1125292" y="2772029"/>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43D5FCE1-2C62-4453-953E-B3DB106E7FB1}"/>
              </a:ext>
            </a:extLst>
          </p:cNvPr>
          <p:cNvCxnSpPr/>
          <p:nvPr/>
        </p:nvCxnSpPr>
        <p:spPr>
          <a:xfrm>
            <a:off x="3045836" y="2779515"/>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xmlns="" id="{CD6A77CC-6B5C-4B49-A44B-65FEB73A0E4E}"/>
              </a:ext>
            </a:extLst>
          </p:cNvPr>
          <p:cNvCxnSpPr/>
          <p:nvPr/>
        </p:nvCxnSpPr>
        <p:spPr>
          <a:xfrm>
            <a:off x="6387501" y="2779515"/>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50FF2205-427A-4A76-BBAB-150732613CEB}"/>
              </a:ext>
            </a:extLst>
          </p:cNvPr>
          <p:cNvCxnSpPr/>
          <p:nvPr/>
        </p:nvCxnSpPr>
        <p:spPr>
          <a:xfrm>
            <a:off x="6376053" y="3387882"/>
            <a:ext cx="0" cy="151200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xmlns="" id="{16556910-2682-40BC-92C2-9F40B9E3A67B}"/>
              </a:ext>
            </a:extLst>
          </p:cNvPr>
          <p:cNvSpPr txBox="1"/>
          <p:nvPr/>
        </p:nvSpPr>
        <p:spPr>
          <a:xfrm>
            <a:off x="2106873" y="2979442"/>
            <a:ext cx="1877928" cy="415498"/>
          </a:xfrm>
          <a:prstGeom prst="rect">
            <a:avLst/>
          </a:prstGeom>
          <a:noFill/>
          <a:ln>
            <a:solidFill>
              <a:schemeClr val="tx1">
                <a:lumMod val="95000"/>
                <a:lumOff val="5000"/>
              </a:schemeClr>
            </a:solidFill>
          </a:ln>
        </p:spPr>
        <p:txBody>
          <a:bodyPr wrap="square" rtlCol="0">
            <a:spAutoFit/>
          </a:bodyPr>
          <a:lstStyle/>
          <a:p>
            <a:pPr algn="ctr"/>
            <a:r>
              <a:rPr lang="id-ID" sz="1050" b="1"/>
              <a:t>DIREKTUR PERMODALAN </a:t>
            </a:r>
            <a:r>
              <a:rPr lang="id-ID" sz="1050" b="1" smtClean="0"/>
              <a:t>DAN KERJASAMA </a:t>
            </a:r>
            <a:r>
              <a:rPr lang="id-ID" sz="1050" b="1"/>
              <a:t>ANTAR LEMBAGA</a:t>
            </a:r>
            <a:endParaRPr lang="id-ID" sz="1050" b="1" dirty="0"/>
          </a:p>
        </p:txBody>
      </p:sp>
      <p:cxnSp>
        <p:nvCxnSpPr>
          <p:cNvPr id="18" name="Straight Arrow Connector 17">
            <a:extLst>
              <a:ext uri="{FF2B5EF4-FFF2-40B4-BE49-F238E27FC236}">
                <a16:creationId xmlns:a16="http://schemas.microsoft.com/office/drawing/2014/main" xmlns="" id="{43D5FCE1-2C62-4453-953E-B3DB106E7FB1}"/>
              </a:ext>
            </a:extLst>
          </p:cNvPr>
          <p:cNvCxnSpPr/>
          <p:nvPr/>
        </p:nvCxnSpPr>
        <p:spPr>
          <a:xfrm>
            <a:off x="4880386" y="2780279"/>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xmlns="" id="{CD6A77CC-6B5C-4B49-A44B-65FEB73A0E4E}"/>
              </a:ext>
            </a:extLst>
          </p:cNvPr>
          <p:cNvCxnSpPr/>
          <p:nvPr/>
        </p:nvCxnSpPr>
        <p:spPr>
          <a:xfrm>
            <a:off x="8516236" y="2777901"/>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xmlns="" id="{EE131C3C-2E61-4CBF-82E9-9565E0AFFF6C}"/>
              </a:ext>
            </a:extLst>
          </p:cNvPr>
          <p:cNvCxnSpPr/>
          <p:nvPr/>
        </p:nvCxnSpPr>
        <p:spPr>
          <a:xfrm flipH="1">
            <a:off x="4353443" y="4891509"/>
            <a:ext cx="41400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58BF3A9F-123B-49DC-800D-9C6086892399}"/>
              </a:ext>
            </a:extLst>
          </p:cNvPr>
          <p:cNvCxnSpPr/>
          <p:nvPr/>
        </p:nvCxnSpPr>
        <p:spPr>
          <a:xfrm>
            <a:off x="4356035" y="4891509"/>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58BF3A9F-123B-49DC-800D-9C6086892399}"/>
              </a:ext>
            </a:extLst>
          </p:cNvPr>
          <p:cNvCxnSpPr/>
          <p:nvPr/>
        </p:nvCxnSpPr>
        <p:spPr>
          <a:xfrm>
            <a:off x="5738453" y="4891509"/>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58BF3A9F-123B-49DC-800D-9C6086892399}"/>
              </a:ext>
            </a:extLst>
          </p:cNvPr>
          <p:cNvCxnSpPr/>
          <p:nvPr/>
        </p:nvCxnSpPr>
        <p:spPr>
          <a:xfrm>
            <a:off x="7157522" y="4891509"/>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58BF3A9F-123B-49DC-800D-9C6086892399}"/>
              </a:ext>
            </a:extLst>
          </p:cNvPr>
          <p:cNvCxnSpPr/>
          <p:nvPr/>
        </p:nvCxnSpPr>
        <p:spPr>
          <a:xfrm>
            <a:off x="8493047" y="4891509"/>
            <a:ext cx="1" cy="20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xmlns="" id="{16556910-2682-40BC-92C2-9F40B9E3A67B}"/>
              </a:ext>
            </a:extLst>
          </p:cNvPr>
          <p:cNvSpPr txBox="1"/>
          <p:nvPr/>
        </p:nvSpPr>
        <p:spPr>
          <a:xfrm>
            <a:off x="199782" y="4785950"/>
            <a:ext cx="1097306" cy="646331"/>
          </a:xfrm>
          <a:prstGeom prst="rect">
            <a:avLst/>
          </a:prstGeom>
          <a:noFill/>
          <a:ln>
            <a:solidFill>
              <a:schemeClr val="tx1">
                <a:lumMod val="95000"/>
                <a:lumOff val="5000"/>
              </a:schemeClr>
            </a:solidFill>
            <a:prstDash val="dash"/>
          </a:ln>
        </p:spPr>
        <p:txBody>
          <a:bodyPr wrap="square" rtlCol="0">
            <a:spAutoFit/>
          </a:bodyPr>
          <a:lstStyle/>
          <a:p>
            <a:pPr algn="ctr"/>
            <a:r>
              <a:rPr lang="id-ID" sz="900" b="1" smtClean="0"/>
              <a:t>OPERASIONAL YAYASAN TAHFIDZ SULAIMANIYAH JOGJA</a:t>
            </a:r>
            <a:endParaRPr lang="id-ID" sz="900" b="1" dirty="0"/>
          </a:p>
        </p:txBody>
      </p:sp>
      <p:cxnSp>
        <p:nvCxnSpPr>
          <p:cNvPr id="26" name="Elbow Connector 25"/>
          <p:cNvCxnSpPr>
            <a:stCxn id="17" idx="2"/>
            <a:endCxn id="25" idx="3"/>
          </p:cNvCxnSpPr>
          <p:nvPr/>
        </p:nvCxnSpPr>
        <p:spPr>
          <a:xfrm rot="5400000">
            <a:off x="1314375" y="3377654"/>
            <a:ext cx="1714176" cy="1748749"/>
          </a:xfrm>
          <a:prstGeom prst="bentConnector2">
            <a:avLst/>
          </a:prstGeom>
          <a:ln>
            <a:prstDash val="dash"/>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xmlns="" id="{1B2778FD-FB3E-48EA-815B-53C6900D2433}"/>
              </a:ext>
            </a:extLst>
          </p:cNvPr>
          <p:cNvSpPr txBox="1"/>
          <p:nvPr/>
        </p:nvSpPr>
        <p:spPr>
          <a:xfrm>
            <a:off x="5068671" y="1920716"/>
            <a:ext cx="1005192" cy="415498"/>
          </a:xfrm>
          <a:prstGeom prst="rect">
            <a:avLst/>
          </a:prstGeom>
          <a:noFill/>
          <a:ln>
            <a:solidFill>
              <a:schemeClr val="tx1">
                <a:lumMod val="95000"/>
                <a:lumOff val="5000"/>
              </a:schemeClr>
            </a:solidFill>
          </a:ln>
        </p:spPr>
        <p:txBody>
          <a:bodyPr wrap="square" rtlCol="0">
            <a:spAutoFit/>
          </a:bodyPr>
          <a:lstStyle/>
          <a:p>
            <a:pPr algn="ctr"/>
            <a:r>
              <a:rPr lang="id-ID" sz="1050" b="1" smtClean="0"/>
              <a:t>DIREKTUR EKSEKUTIF</a:t>
            </a:r>
            <a:endParaRPr lang="id-ID" sz="1050" b="1" dirty="0"/>
          </a:p>
        </p:txBody>
      </p:sp>
      <p:cxnSp>
        <p:nvCxnSpPr>
          <p:cNvPr id="29" name="Straight Arrow Connector 28"/>
          <p:cNvCxnSpPr>
            <a:stCxn id="27" idx="2"/>
          </p:cNvCxnSpPr>
          <p:nvPr/>
        </p:nvCxnSpPr>
        <p:spPr>
          <a:xfrm>
            <a:off x="5571267" y="2336214"/>
            <a:ext cx="0" cy="43551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351473" y="677647"/>
            <a:ext cx="4687694" cy="421654"/>
          </a:xfrm>
          <a:prstGeom prst="rect">
            <a:avLst/>
          </a:prstGeom>
        </p:spPr>
        <p:txBody>
          <a:bodyPr wrap="none">
            <a:spAutoFit/>
          </a:bodyPr>
          <a:lstStyle/>
          <a:p>
            <a:pPr>
              <a:lnSpc>
                <a:spcPct val="107000"/>
              </a:lnSpc>
              <a:spcAft>
                <a:spcPts val="0"/>
              </a:spcAft>
            </a:pPr>
            <a:r>
              <a:rPr lang="id-ID" sz="2000" b="1" smtClean="0">
                <a:effectLst/>
                <a:latin typeface="Arial Black" panose="020B0A04020102020204" pitchFamily="34" charset="0"/>
                <a:ea typeface="Calibri" panose="020F0502020204030204" pitchFamily="34" charset="0"/>
                <a:cs typeface="Aharoni" panose="02010803020104030203" pitchFamily="2" charset="-79"/>
              </a:rPr>
              <a:t>STRUKTUR BADAN PELAKSANA</a:t>
            </a:r>
          </a:p>
        </p:txBody>
      </p:sp>
      <p:sp>
        <p:nvSpPr>
          <p:cNvPr id="31" name="Rectangle 30"/>
          <p:cNvSpPr/>
          <p:nvPr/>
        </p:nvSpPr>
        <p:spPr>
          <a:xfrm>
            <a:off x="431149" y="1072745"/>
            <a:ext cx="4500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2" name="Snip Single Corner Rectangle 31"/>
          <p:cNvSpPr/>
          <p:nvPr/>
        </p:nvSpPr>
        <p:spPr>
          <a:xfrm>
            <a:off x="0" y="6427371"/>
            <a:ext cx="2577006"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4" name="Snip Single Corner Rectangle 33"/>
          <p:cNvSpPr/>
          <p:nvPr/>
        </p:nvSpPr>
        <p:spPr>
          <a:xfrm rot="10800000">
            <a:off x="5344731" y="-1520"/>
            <a:ext cx="4565679"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cxnSp>
        <p:nvCxnSpPr>
          <p:cNvPr id="51" name="Elbow Connector 50"/>
          <p:cNvCxnSpPr>
            <a:stCxn id="5" idx="2"/>
            <a:endCxn id="25" idx="0"/>
          </p:cNvCxnSpPr>
          <p:nvPr/>
        </p:nvCxnSpPr>
        <p:spPr>
          <a:xfrm rot="5400000">
            <a:off x="240675" y="3910187"/>
            <a:ext cx="1383524" cy="368003"/>
          </a:xfrm>
          <a:prstGeom prst="bentConnector3">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1396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34" y="702215"/>
            <a:ext cx="4239174" cy="344069"/>
          </a:xfrm>
          <a:prstGeom prst="rect">
            <a:avLst/>
          </a:prstGeom>
        </p:spPr>
        <p:txBody>
          <a:bodyPr wrap="none">
            <a:spAutoFit/>
          </a:bodyPr>
          <a:lstStyle/>
          <a:p>
            <a:pPr algn="r">
              <a:lnSpc>
                <a:spcPct val="107000"/>
              </a:lnSpc>
              <a:spcAft>
                <a:spcPts val="0"/>
              </a:spcAft>
            </a:pPr>
            <a:r>
              <a:rPr lang="id-ID" sz="1600" b="1" smtClean="0">
                <a:effectLst/>
                <a:latin typeface="Arial Black" panose="020B0A04020102020204" pitchFamily="34" charset="0"/>
                <a:ea typeface="Calibri" panose="020F0502020204030204" pitchFamily="34" charset="0"/>
                <a:cs typeface="Aharoni" panose="02010803020104030203" pitchFamily="2" charset="-79"/>
              </a:rPr>
              <a:t>MANAJEMEN OPERASIONAL JOGLO</a:t>
            </a:r>
            <a:endParaRPr lang="id-ID"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529974" y="1014385"/>
            <a:ext cx="3996000" cy="360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grpSp>
        <p:nvGrpSpPr>
          <p:cNvPr id="4" name="Group 3"/>
          <p:cNvGrpSpPr/>
          <p:nvPr/>
        </p:nvGrpSpPr>
        <p:grpSpPr>
          <a:xfrm>
            <a:off x="1102262" y="1981376"/>
            <a:ext cx="7701475" cy="3397239"/>
            <a:chOff x="2450238" y="1968124"/>
            <a:chExt cx="5895746" cy="2600704"/>
          </a:xfrm>
        </p:grpSpPr>
        <p:sp>
          <p:nvSpPr>
            <p:cNvPr id="5" name="TextBox 4">
              <a:extLst>
                <a:ext uri="{FF2B5EF4-FFF2-40B4-BE49-F238E27FC236}">
                  <a16:creationId xmlns:a16="http://schemas.microsoft.com/office/drawing/2014/main" xmlns="" id="{CA58011A-33AB-4EC7-83E2-879318864F72}"/>
                </a:ext>
              </a:extLst>
            </p:cNvPr>
            <p:cNvSpPr txBox="1"/>
            <p:nvPr/>
          </p:nvSpPr>
          <p:spPr>
            <a:xfrm>
              <a:off x="4383589" y="1968124"/>
              <a:ext cx="1138822" cy="329859"/>
            </a:xfrm>
            <a:prstGeom prst="rect">
              <a:avLst/>
            </a:prstGeom>
            <a:noFill/>
            <a:ln>
              <a:solidFill>
                <a:schemeClr val="tx1">
                  <a:lumMod val="95000"/>
                  <a:lumOff val="5000"/>
                </a:schemeClr>
              </a:solidFill>
            </a:ln>
          </p:spPr>
          <p:txBody>
            <a:bodyPr wrap="square" rtlCol="0">
              <a:spAutoFit/>
            </a:bodyPr>
            <a:lstStyle/>
            <a:p>
              <a:pPr algn="ctr"/>
              <a:r>
                <a:rPr lang="id-ID" sz="1100" b="1" smtClean="0"/>
                <a:t>DIREKTUR OPERASIONAL JOGLO</a:t>
              </a:r>
              <a:endParaRPr lang="id-ID" sz="1100" b="1" dirty="0"/>
            </a:p>
          </p:txBody>
        </p:sp>
        <p:sp>
          <p:nvSpPr>
            <p:cNvPr id="7" name="TextBox 6">
              <a:extLst>
                <a:ext uri="{FF2B5EF4-FFF2-40B4-BE49-F238E27FC236}">
                  <a16:creationId xmlns:a16="http://schemas.microsoft.com/office/drawing/2014/main" xmlns="" id="{CA58011A-33AB-4EC7-83E2-879318864F72}"/>
                </a:ext>
              </a:extLst>
            </p:cNvPr>
            <p:cNvSpPr txBox="1"/>
            <p:nvPr/>
          </p:nvSpPr>
          <p:spPr>
            <a:xfrm>
              <a:off x="2450238" y="3124095"/>
              <a:ext cx="1138822" cy="329859"/>
            </a:xfrm>
            <a:prstGeom prst="rect">
              <a:avLst/>
            </a:prstGeom>
            <a:noFill/>
            <a:ln>
              <a:solidFill>
                <a:schemeClr val="tx1">
                  <a:lumMod val="95000"/>
                  <a:lumOff val="5000"/>
                </a:schemeClr>
              </a:solidFill>
            </a:ln>
          </p:spPr>
          <p:txBody>
            <a:bodyPr wrap="square" rtlCol="0">
              <a:spAutoFit/>
            </a:bodyPr>
            <a:lstStyle/>
            <a:p>
              <a:pPr algn="ctr"/>
              <a:r>
                <a:rPr lang="id-ID" sz="1100" b="1" smtClean="0"/>
                <a:t>Divisi Administrasi Umum</a:t>
              </a:r>
              <a:endParaRPr lang="id-ID" sz="1100" b="1" dirty="0"/>
            </a:p>
          </p:txBody>
        </p:sp>
        <p:sp>
          <p:nvSpPr>
            <p:cNvPr id="8" name="TextBox 7">
              <a:extLst>
                <a:ext uri="{FF2B5EF4-FFF2-40B4-BE49-F238E27FC236}">
                  <a16:creationId xmlns:a16="http://schemas.microsoft.com/office/drawing/2014/main" xmlns="" id="{CA58011A-33AB-4EC7-83E2-879318864F72}"/>
                </a:ext>
              </a:extLst>
            </p:cNvPr>
            <p:cNvSpPr txBox="1"/>
            <p:nvPr/>
          </p:nvSpPr>
          <p:spPr>
            <a:xfrm>
              <a:off x="3276665" y="3864368"/>
              <a:ext cx="1138822" cy="329859"/>
            </a:xfrm>
            <a:prstGeom prst="rect">
              <a:avLst/>
            </a:prstGeom>
            <a:noFill/>
            <a:ln>
              <a:solidFill>
                <a:schemeClr val="tx1">
                  <a:lumMod val="95000"/>
                  <a:lumOff val="5000"/>
                </a:schemeClr>
              </a:solidFill>
            </a:ln>
          </p:spPr>
          <p:txBody>
            <a:bodyPr wrap="square" rtlCol="0">
              <a:spAutoFit/>
            </a:bodyPr>
            <a:lstStyle/>
            <a:p>
              <a:pPr algn="ctr"/>
              <a:r>
                <a:rPr lang="id-ID" sz="1100" b="1" smtClean="0"/>
                <a:t>Staff Bagian Rumah Tangga</a:t>
              </a:r>
              <a:endParaRPr lang="id-ID" sz="1100" b="1" dirty="0"/>
            </a:p>
          </p:txBody>
        </p:sp>
        <p:sp>
          <p:nvSpPr>
            <p:cNvPr id="9" name="TextBox 8">
              <a:extLst>
                <a:ext uri="{FF2B5EF4-FFF2-40B4-BE49-F238E27FC236}">
                  <a16:creationId xmlns:a16="http://schemas.microsoft.com/office/drawing/2014/main" xmlns="" id="{CA58011A-33AB-4EC7-83E2-879318864F72}"/>
                </a:ext>
              </a:extLst>
            </p:cNvPr>
            <p:cNvSpPr txBox="1"/>
            <p:nvPr/>
          </p:nvSpPr>
          <p:spPr>
            <a:xfrm>
              <a:off x="4415487" y="3109659"/>
              <a:ext cx="1138822" cy="329859"/>
            </a:xfrm>
            <a:prstGeom prst="rect">
              <a:avLst/>
            </a:prstGeom>
            <a:noFill/>
            <a:ln>
              <a:solidFill>
                <a:schemeClr val="tx1">
                  <a:lumMod val="95000"/>
                  <a:lumOff val="5000"/>
                </a:schemeClr>
              </a:solidFill>
            </a:ln>
          </p:spPr>
          <p:txBody>
            <a:bodyPr wrap="square" rtlCol="0">
              <a:spAutoFit/>
            </a:bodyPr>
            <a:lstStyle/>
            <a:p>
              <a:pPr algn="ctr"/>
              <a:r>
                <a:rPr lang="id-ID" sz="1100" b="1" smtClean="0"/>
                <a:t>Divisi Keamanan dan Kebersihan</a:t>
              </a:r>
              <a:endParaRPr lang="id-ID" sz="1100" b="1" dirty="0"/>
            </a:p>
          </p:txBody>
        </p:sp>
        <p:sp>
          <p:nvSpPr>
            <p:cNvPr id="10" name="TextBox 9">
              <a:extLst>
                <a:ext uri="{FF2B5EF4-FFF2-40B4-BE49-F238E27FC236}">
                  <a16:creationId xmlns:a16="http://schemas.microsoft.com/office/drawing/2014/main" xmlns="" id="{CA58011A-33AB-4EC7-83E2-879318864F72}"/>
                </a:ext>
              </a:extLst>
            </p:cNvPr>
            <p:cNvSpPr txBox="1"/>
            <p:nvPr/>
          </p:nvSpPr>
          <p:spPr>
            <a:xfrm>
              <a:off x="3276665" y="4238969"/>
              <a:ext cx="1138822" cy="329859"/>
            </a:xfrm>
            <a:prstGeom prst="rect">
              <a:avLst/>
            </a:prstGeom>
            <a:noFill/>
            <a:ln>
              <a:solidFill>
                <a:schemeClr val="tx1">
                  <a:lumMod val="95000"/>
                  <a:lumOff val="5000"/>
                </a:schemeClr>
              </a:solidFill>
            </a:ln>
          </p:spPr>
          <p:txBody>
            <a:bodyPr wrap="square" rtlCol="0">
              <a:spAutoFit/>
            </a:bodyPr>
            <a:lstStyle/>
            <a:p>
              <a:pPr algn="ctr"/>
              <a:r>
                <a:rPr lang="id-ID" sz="1100" b="1"/>
                <a:t>Staff Bagian </a:t>
              </a:r>
              <a:r>
                <a:rPr lang="id-ID" sz="1100" b="1" smtClean="0"/>
                <a:t>Perlengkapan</a:t>
              </a:r>
              <a:endParaRPr lang="id-ID" sz="1100" b="1" dirty="0"/>
            </a:p>
          </p:txBody>
        </p:sp>
        <p:sp>
          <p:nvSpPr>
            <p:cNvPr id="11" name="TextBox 10">
              <a:extLst>
                <a:ext uri="{FF2B5EF4-FFF2-40B4-BE49-F238E27FC236}">
                  <a16:creationId xmlns:a16="http://schemas.microsoft.com/office/drawing/2014/main" xmlns="" id="{CA58011A-33AB-4EC7-83E2-879318864F72}"/>
                </a:ext>
              </a:extLst>
            </p:cNvPr>
            <p:cNvSpPr txBox="1"/>
            <p:nvPr/>
          </p:nvSpPr>
          <p:spPr>
            <a:xfrm>
              <a:off x="5210020" y="3968668"/>
              <a:ext cx="1138822" cy="200272"/>
            </a:xfrm>
            <a:prstGeom prst="rect">
              <a:avLst/>
            </a:prstGeom>
            <a:noFill/>
            <a:ln>
              <a:solidFill>
                <a:schemeClr val="tx1">
                  <a:lumMod val="95000"/>
                  <a:lumOff val="5000"/>
                </a:schemeClr>
              </a:solidFill>
            </a:ln>
          </p:spPr>
          <p:txBody>
            <a:bodyPr wrap="square" rtlCol="0">
              <a:spAutoFit/>
            </a:bodyPr>
            <a:lstStyle/>
            <a:p>
              <a:pPr algn="ctr"/>
              <a:r>
                <a:rPr lang="id-ID" sz="1100" b="1" smtClean="0"/>
                <a:t>Staff Security</a:t>
              </a:r>
              <a:endParaRPr lang="id-ID" sz="1100" b="1" dirty="0"/>
            </a:p>
          </p:txBody>
        </p:sp>
        <p:sp>
          <p:nvSpPr>
            <p:cNvPr id="12" name="TextBox 11">
              <a:extLst>
                <a:ext uri="{FF2B5EF4-FFF2-40B4-BE49-F238E27FC236}">
                  <a16:creationId xmlns:a16="http://schemas.microsoft.com/office/drawing/2014/main" xmlns="" id="{CA58011A-33AB-4EC7-83E2-879318864F72}"/>
                </a:ext>
              </a:extLst>
            </p:cNvPr>
            <p:cNvSpPr txBox="1"/>
            <p:nvPr/>
          </p:nvSpPr>
          <p:spPr>
            <a:xfrm>
              <a:off x="5210020" y="4343269"/>
              <a:ext cx="1138822" cy="200272"/>
            </a:xfrm>
            <a:prstGeom prst="rect">
              <a:avLst/>
            </a:prstGeom>
            <a:noFill/>
            <a:ln>
              <a:solidFill>
                <a:schemeClr val="tx1">
                  <a:lumMod val="95000"/>
                  <a:lumOff val="5000"/>
                </a:schemeClr>
              </a:solidFill>
            </a:ln>
          </p:spPr>
          <p:txBody>
            <a:bodyPr wrap="square" rtlCol="0">
              <a:spAutoFit/>
            </a:bodyPr>
            <a:lstStyle/>
            <a:p>
              <a:pPr algn="ctr"/>
              <a:r>
                <a:rPr lang="id-ID" sz="1100" b="1"/>
                <a:t>Staff </a:t>
              </a:r>
              <a:r>
                <a:rPr lang="id-ID" sz="1100" b="1" smtClean="0"/>
                <a:t>Kebersihan</a:t>
              </a:r>
              <a:endParaRPr lang="id-ID" sz="1100" b="1" dirty="0"/>
            </a:p>
          </p:txBody>
        </p:sp>
        <p:sp>
          <p:nvSpPr>
            <p:cNvPr id="13" name="TextBox 12">
              <a:extLst>
                <a:ext uri="{FF2B5EF4-FFF2-40B4-BE49-F238E27FC236}">
                  <a16:creationId xmlns:a16="http://schemas.microsoft.com/office/drawing/2014/main" xmlns="" id="{CA58011A-33AB-4EC7-83E2-879318864F72}"/>
                </a:ext>
              </a:extLst>
            </p:cNvPr>
            <p:cNvSpPr txBox="1"/>
            <p:nvPr/>
          </p:nvSpPr>
          <p:spPr>
            <a:xfrm>
              <a:off x="6380736" y="3109659"/>
              <a:ext cx="1138822" cy="200272"/>
            </a:xfrm>
            <a:prstGeom prst="rect">
              <a:avLst/>
            </a:prstGeom>
            <a:noFill/>
            <a:ln>
              <a:solidFill>
                <a:schemeClr val="tx1">
                  <a:lumMod val="95000"/>
                  <a:lumOff val="5000"/>
                </a:schemeClr>
              </a:solidFill>
            </a:ln>
          </p:spPr>
          <p:txBody>
            <a:bodyPr wrap="square" rtlCol="0">
              <a:spAutoFit/>
            </a:bodyPr>
            <a:lstStyle/>
            <a:p>
              <a:pPr algn="ctr"/>
              <a:r>
                <a:rPr lang="id-ID" sz="1100" b="1" smtClean="0"/>
                <a:t>Divisi Teknis</a:t>
              </a:r>
              <a:endParaRPr lang="id-ID" sz="1100" b="1" dirty="0"/>
            </a:p>
          </p:txBody>
        </p:sp>
        <p:sp>
          <p:nvSpPr>
            <p:cNvPr id="14" name="TextBox 13">
              <a:extLst>
                <a:ext uri="{FF2B5EF4-FFF2-40B4-BE49-F238E27FC236}">
                  <a16:creationId xmlns:a16="http://schemas.microsoft.com/office/drawing/2014/main" xmlns="" id="{CA58011A-33AB-4EC7-83E2-879318864F72}"/>
                </a:ext>
              </a:extLst>
            </p:cNvPr>
            <p:cNvSpPr txBox="1"/>
            <p:nvPr/>
          </p:nvSpPr>
          <p:spPr>
            <a:xfrm>
              <a:off x="7207162" y="3975235"/>
              <a:ext cx="1138822" cy="200272"/>
            </a:xfrm>
            <a:prstGeom prst="rect">
              <a:avLst/>
            </a:prstGeom>
            <a:noFill/>
            <a:ln>
              <a:solidFill>
                <a:schemeClr val="tx1">
                  <a:lumMod val="95000"/>
                  <a:lumOff val="5000"/>
                </a:schemeClr>
              </a:solidFill>
            </a:ln>
          </p:spPr>
          <p:txBody>
            <a:bodyPr wrap="square" rtlCol="0">
              <a:spAutoFit/>
            </a:bodyPr>
            <a:lstStyle/>
            <a:p>
              <a:pPr algn="ctr"/>
              <a:r>
                <a:rPr lang="id-ID" sz="1100" b="1" smtClean="0"/>
                <a:t>Staff Teknisi</a:t>
              </a:r>
              <a:endParaRPr lang="id-ID" sz="1100" b="1" dirty="0"/>
            </a:p>
          </p:txBody>
        </p:sp>
        <p:sp>
          <p:nvSpPr>
            <p:cNvPr id="15" name="TextBox 14">
              <a:extLst>
                <a:ext uri="{FF2B5EF4-FFF2-40B4-BE49-F238E27FC236}">
                  <a16:creationId xmlns:a16="http://schemas.microsoft.com/office/drawing/2014/main" xmlns="" id="{CA58011A-33AB-4EC7-83E2-879318864F72}"/>
                </a:ext>
              </a:extLst>
            </p:cNvPr>
            <p:cNvSpPr txBox="1"/>
            <p:nvPr/>
          </p:nvSpPr>
          <p:spPr>
            <a:xfrm>
              <a:off x="7207162" y="4349836"/>
              <a:ext cx="1138822" cy="200272"/>
            </a:xfrm>
            <a:prstGeom prst="rect">
              <a:avLst/>
            </a:prstGeom>
            <a:noFill/>
            <a:ln>
              <a:solidFill>
                <a:schemeClr val="tx1">
                  <a:lumMod val="95000"/>
                  <a:lumOff val="5000"/>
                </a:schemeClr>
              </a:solidFill>
            </a:ln>
          </p:spPr>
          <p:txBody>
            <a:bodyPr wrap="square" rtlCol="0">
              <a:spAutoFit/>
            </a:bodyPr>
            <a:lstStyle/>
            <a:p>
              <a:pPr algn="ctr"/>
              <a:r>
                <a:rPr lang="id-ID" sz="1100" b="1"/>
                <a:t>Staff </a:t>
              </a:r>
              <a:r>
                <a:rPr lang="id-ID" sz="1100" b="1" smtClean="0"/>
                <a:t>Dapur Umum</a:t>
              </a:r>
              <a:endParaRPr lang="id-ID" sz="1100" b="1" dirty="0"/>
            </a:p>
          </p:txBody>
        </p:sp>
        <p:cxnSp>
          <p:nvCxnSpPr>
            <p:cNvPr id="17" name="Straight Arrow Connector 16"/>
            <p:cNvCxnSpPr/>
            <p:nvPr/>
          </p:nvCxnSpPr>
          <p:spPr>
            <a:xfrm>
              <a:off x="3030284" y="405083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3024665" y="440416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V="1">
              <a:off x="3019649" y="3429000"/>
              <a:ext cx="0" cy="97200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4953005" y="4075263"/>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4947386" y="4428598"/>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4942370" y="3453432"/>
              <a:ext cx="0" cy="9720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6960782" y="4080405"/>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6955163" y="4433740"/>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V="1">
              <a:off x="6950147" y="3309714"/>
              <a:ext cx="0" cy="111600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3019649" y="2817630"/>
              <a:ext cx="0" cy="28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953005" y="2821659"/>
              <a:ext cx="0" cy="28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6960782" y="2817630"/>
              <a:ext cx="0" cy="28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3019649" y="2817630"/>
              <a:ext cx="3941133"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a:stCxn id="5" idx="2"/>
            </p:cNvCxnSpPr>
            <p:nvPr/>
          </p:nvCxnSpPr>
          <p:spPr>
            <a:xfrm>
              <a:off x="4953000" y="2297983"/>
              <a:ext cx="5" cy="519647"/>
            </a:xfrm>
            <a:prstGeom prst="line">
              <a:avLst/>
            </a:prstGeom>
          </p:spPr>
          <p:style>
            <a:lnRef idx="1">
              <a:schemeClr val="dk1"/>
            </a:lnRef>
            <a:fillRef idx="0">
              <a:schemeClr val="dk1"/>
            </a:fillRef>
            <a:effectRef idx="0">
              <a:schemeClr val="dk1"/>
            </a:effectRef>
            <a:fontRef idx="minor">
              <a:schemeClr val="tx1"/>
            </a:fontRef>
          </p:style>
        </p:cxnSp>
      </p:grpSp>
      <p:sp>
        <p:nvSpPr>
          <p:cNvPr id="36" name="Snip Single Corner Rectangle 35"/>
          <p:cNvSpPr/>
          <p:nvPr/>
        </p:nvSpPr>
        <p:spPr>
          <a:xfrm>
            <a:off x="0" y="6427371"/>
            <a:ext cx="2577006"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Rectangle 36"/>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38" name="Snip Single Corner Rectangle 37"/>
          <p:cNvSpPr/>
          <p:nvPr/>
        </p:nvSpPr>
        <p:spPr>
          <a:xfrm rot="10800000">
            <a:off x="5344731" y="-1520"/>
            <a:ext cx="4565679"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036119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Tree>
    <p:extLst>
      <p:ext uri="{BB962C8B-B14F-4D97-AF65-F5344CB8AC3E}">
        <p14:creationId xmlns:p14="http://schemas.microsoft.com/office/powerpoint/2010/main" val="1262722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749" t="5235" r="4797" b="3551"/>
          <a:stretch/>
        </p:blipFill>
        <p:spPr>
          <a:xfrm>
            <a:off x="1001973" y="2292173"/>
            <a:ext cx="7902054" cy="4097834"/>
          </a:xfrm>
          <a:prstGeom prst="rect">
            <a:avLst/>
          </a:prstGeom>
        </p:spPr>
      </p:pic>
      <p:sp>
        <p:nvSpPr>
          <p:cNvPr id="2" name="Rectangle 1"/>
          <p:cNvSpPr/>
          <p:nvPr/>
        </p:nvSpPr>
        <p:spPr>
          <a:xfrm>
            <a:off x="577484" y="618027"/>
            <a:ext cx="5277405" cy="1569660"/>
          </a:xfrm>
          <a:prstGeom prst="rect">
            <a:avLst/>
          </a:prstGeom>
        </p:spPr>
        <p:txBody>
          <a:bodyPr wrap="square">
            <a:spAutoFit/>
          </a:bodyPr>
          <a:lstStyle/>
          <a:p>
            <a:pPr algn="just"/>
            <a:r>
              <a:rPr lang="id-ID" sz="1200" dirty="0" smtClean="0"/>
              <a:t>Berdasarkan kriteria Kemenkop tersebut, maka pada Februari 2018 terdapat 4,67 juta entrepreneur di Indonesia atau sebesar 1,76 % dari jumlah penduduk. Dari 4,67 juta jumlah entrepreneur yang ada, jumlah entrepreneur muda usia 16-30 tahun hanya berjumlah 867.952 orang,  (atau 1,36 % dari 63,8 juta jumlah pemuda). Untuk menjadi negara maju, setidaknya diperlukan jumlah entrepreneur sebesar 2 % dari jumlah penduduk, atau sekitar 5,3 juta entrepreneur. Dari jumlah entrepreneur yang ada, diperlukan setidaknya 0,63 juta entrepreneur baru untuk memenuhi angka 2% tersebut.</a:t>
            </a:r>
            <a:endParaRPr lang="id-ID" sz="1200" dirty="0"/>
          </a:p>
        </p:txBody>
      </p:sp>
      <p:cxnSp>
        <p:nvCxnSpPr>
          <p:cNvPr id="3" name="Straight Connector 2"/>
          <p:cNvCxnSpPr/>
          <p:nvPr/>
        </p:nvCxnSpPr>
        <p:spPr>
          <a:xfrm>
            <a:off x="435912" y="672619"/>
            <a:ext cx="0" cy="144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5977721" y="618027"/>
            <a:ext cx="0" cy="144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sp>
        <p:nvSpPr>
          <p:cNvPr id="7" name="Snip Single Corner Rectangle 6"/>
          <p:cNvSpPr/>
          <p:nvPr/>
        </p:nvSpPr>
        <p:spPr>
          <a:xfrm>
            <a:off x="0" y="6494494"/>
            <a:ext cx="4953000" cy="363506"/>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6168787" y="-1520"/>
            <a:ext cx="3741629"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695967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062" y="520899"/>
            <a:ext cx="5370637" cy="523220"/>
          </a:xfrm>
          <a:prstGeom prst="rect">
            <a:avLst/>
          </a:prstGeom>
        </p:spPr>
        <p:txBody>
          <a:bodyPr wrap="none">
            <a:spAutoFit/>
          </a:bodyPr>
          <a:lstStyle/>
          <a:p>
            <a:r>
              <a:rPr lang="id-ID" sz="2800" b="1" dirty="0" smtClean="0">
                <a:effectLst/>
                <a:ea typeface="Calibri" panose="020F0502020204030204" pitchFamily="34" charset="0"/>
              </a:rPr>
              <a:t>MENCETAK ENTREPRENEUR MUDA</a:t>
            </a:r>
            <a:endParaRPr lang="id-ID" sz="2800" dirty="0"/>
          </a:p>
        </p:txBody>
      </p:sp>
      <p:sp>
        <p:nvSpPr>
          <p:cNvPr id="3" name="Rectangle 2"/>
          <p:cNvSpPr/>
          <p:nvPr/>
        </p:nvSpPr>
        <p:spPr>
          <a:xfrm>
            <a:off x="602760" y="979709"/>
            <a:ext cx="514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Rectangle 3"/>
          <p:cNvSpPr/>
          <p:nvPr/>
        </p:nvSpPr>
        <p:spPr>
          <a:xfrm>
            <a:off x="525485" y="1357910"/>
            <a:ext cx="5410319" cy="1938992"/>
          </a:xfrm>
          <a:prstGeom prst="rect">
            <a:avLst/>
          </a:prstGeom>
        </p:spPr>
        <p:txBody>
          <a:bodyPr wrap="square">
            <a:spAutoFit/>
          </a:bodyPr>
          <a:lstStyle/>
          <a:p>
            <a:pPr algn="just"/>
            <a:r>
              <a:rPr lang="id-ID" sz="1200" dirty="0" smtClean="0"/>
              <a:t>IMF memprediksikan Indonesia di tahun 2020 akan menempati peringkat 12 ekonomi di dunia. Standard Chartered Bank juga memprediksi bahwa Indonesia akan menjadi kekuatan baru ekonomi dunia pada tahun 2020, sementara itu Goldman Sachs memprediksi Indonesia akan menjadi kekuatan ekonomi nomor tujuh bersama dengan China, Amerika Serikat, India, Brazil, Meksiko dan Rusia. Tahun tersebut akan menjadi tonggak yang menentukan masa depan perekonomian Indonesia, baik nasional maupun di tataran global. Pada tahun 2020-2035 Indonesia mendapatkan berkah bonus demografi. Bonus demografi menjadi modal bagi peningkatan produktifitas ekonomi dan pengembangan pasar lokal, dengan tingginya jumlah tenaga kerja usia muda.</a:t>
            </a:r>
            <a:endParaRPr lang="id-ID" sz="1200" dirty="0"/>
          </a:p>
        </p:txBody>
      </p:sp>
      <p:sp>
        <p:nvSpPr>
          <p:cNvPr id="5" name="Rectangle 4"/>
          <p:cNvSpPr/>
          <p:nvPr/>
        </p:nvSpPr>
        <p:spPr>
          <a:xfrm>
            <a:off x="525486" y="3450104"/>
            <a:ext cx="5410318" cy="1384995"/>
          </a:xfrm>
          <a:prstGeom prst="rect">
            <a:avLst/>
          </a:prstGeom>
        </p:spPr>
        <p:txBody>
          <a:bodyPr wrap="square">
            <a:spAutoFit/>
          </a:bodyPr>
          <a:lstStyle/>
          <a:p>
            <a:pPr algn="just"/>
            <a:r>
              <a:rPr lang="id-ID" sz="1200" dirty="0" smtClean="0"/>
              <a:t>Pada tahun 2018, proporsi kaum muda yang berusia 16-30 tahun berjumlah 63,82 juta jiwa atau 24,08 % dari total jumlah penduduk. Kelompok usia ini terdiri dari dua generasi yang berbeda, yakni generasi-X yang lahir di tahun 1960-1980 serta generasi-Y atau generasi millenial yang lahir di tahun 1980-2000. Potensi besar sebagai sumber entrepreneur muda yang akan menggerakkan ekonomi nasional di masa mendatang adalah generasi millenial, yakni kaum muda yang saat ini berada pada rentang usia 16-30 tahun.</a:t>
            </a:r>
            <a:endParaRPr lang="id-ID" sz="12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7845" y="1200358"/>
            <a:ext cx="3334921" cy="3146962"/>
          </a:xfrm>
          <a:prstGeom prst="rect">
            <a:avLst/>
          </a:prstGeom>
        </p:spPr>
      </p:pic>
      <p:sp>
        <p:nvSpPr>
          <p:cNvPr id="8" name="Snip Single Corner Rectangle 7"/>
          <p:cNvSpPr/>
          <p:nvPr/>
        </p:nvSpPr>
        <p:spPr>
          <a:xfrm>
            <a:off x="-1" y="6433493"/>
            <a:ext cx="4953001"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0" name="Snip Single Corner Rectangle 9"/>
          <p:cNvSpPr/>
          <p:nvPr/>
        </p:nvSpPr>
        <p:spPr>
          <a:xfrm rot="10800000">
            <a:off x="5804425" y="-1520"/>
            <a:ext cx="4105992"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2" name="Rectangle 11"/>
          <p:cNvSpPr/>
          <p:nvPr/>
        </p:nvSpPr>
        <p:spPr>
          <a:xfrm>
            <a:off x="6209245" y="4347321"/>
            <a:ext cx="3253521" cy="1938992"/>
          </a:xfrm>
          <a:prstGeom prst="rect">
            <a:avLst/>
          </a:prstGeom>
        </p:spPr>
        <p:txBody>
          <a:bodyPr wrap="square">
            <a:spAutoFit/>
          </a:bodyPr>
          <a:lstStyle/>
          <a:p>
            <a:pPr algn="just"/>
            <a:r>
              <a:rPr lang="id-ID" sz="1200" dirty="0" smtClean="0"/>
              <a:t>Wajah Indonesia tahun 2020 akan sangat ditentukan pertemuan tiga entitas diatas yakni kombinasi antara masyarakat urban, kelas menengah, dan millennial. Merekalah yang akan menjadi pelaku utama sejarah Indonesia di masa mendatang, saya menyebut mereka sebagai The Urban Middle-Class Millennials. Jumlah generasi </a:t>
            </a:r>
            <a:r>
              <a:rPr lang="id-ID" sz="1200" dirty="0"/>
              <a:t>muda yang memiliki karakter </a:t>
            </a:r>
            <a:r>
              <a:rPr lang="id-ID" sz="1200" i="1" dirty="0"/>
              <a:t>Urban Middle-Class Millennials </a:t>
            </a:r>
            <a:r>
              <a:rPr lang="id-ID" sz="1200" dirty="0"/>
              <a:t>pada tahun 2020 diperkirakan berjumlah 35 juta jiwa.</a:t>
            </a:r>
          </a:p>
        </p:txBody>
      </p:sp>
      <p:sp>
        <p:nvSpPr>
          <p:cNvPr id="14" name="Rectangle 13"/>
          <p:cNvSpPr/>
          <p:nvPr/>
        </p:nvSpPr>
        <p:spPr>
          <a:xfrm>
            <a:off x="525484" y="4888824"/>
            <a:ext cx="5410319" cy="1384995"/>
          </a:xfrm>
          <a:prstGeom prst="rect">
            <a:avLst/>
          </a:prstGeom>
        </p:spPr>
        <p:txBody>
          <a:bodyPr wrap="square">
            <a:spAutoFit/>
          </a:bodyPr>
          <a:lstStyle/>
          <a:p>
            <a:pPr algn="just"/>
            <a:r>
              <a:rPr lang="id-ID" sz="1200" dirty="0" smtClean="0"/>
              <a:t>Hasil riset yang dirilis oleh Pew Research Center secara gamblang menjelaskan bahwa Generasi Millennial merupakan generasi yang unik, karena banyak dipengaruhi oleh perkembangan teknologi pintar, munculnya smartphone, meluasnya internet dan jejaring sosial media. Hal tersebut banyak mempengaruhi pola pikir, nilai-nilai dan perilaku yang dianut. Generasi Millennial ditahun 2020 berada pada puncak keemasan kehidupan mereka baik dari sisi kehidupan pribadi maupun kehidupan masyarakatnya.</a:t>
            </a:r>
            <a:endParaRPr lang="id-ID" sz="1200" dirty="0"/>
          </a:p>
        </p:txBody>
      </p:sp>
    </p:spTree>
    <p:extLst>
      <p:ext uri="{BB962C8B-B14F-4D97-AF65-F5344CB8AC3E}">
        <p14:creationId xmlns:p14="http://schemas.microsoft.com/office/powerpoint/2010/main" val="2934863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7033" y="851541"/>
            <a:ext cx="2784505" cy="3416320"/>
          </a:xfrm>
          <a:prstGeom prst="rect">
            <a:avLst/>
          </a:prstGeom>
        </p:spPr>
        <p:txBody>
          <a:bodyPr wrap="square">
            <a:spAutoFit/>
          </a:bodyPr>
          <a:lstStyle/>
          <a:p>
            <a:pPr algn="just"/>
            <a:r>
              <a:rPr lang="id-ID" sz="1200" dirty="0" smtClean="0"/>
              <a:t>Alvara Research Center menyebutkan setidaknya ada 3 karakter utama dari masyarakat urban middle-class millennials, yang mereka sebut dengan “3C”. Pertama adalah creative, mereka adalah orang yang biasa berpikir out of the box, kaya akan ide dan gagasan dan mampu mengkomunikasikan ide dan gagasan itu dengan cemerlang. Generasi millennial termasuk generasi kreatif, salah satu bukti yang menunjukkan adalah tumbuhnya industri start up dan industri kreatif lain yang di motori oleh anak muda. Go-Jek adalah salah satu buah kreativitas generasi millennials yang out of the box. Nadiem Makarim sebagai pendiri gojek, adalah generasi millennials yang lahir tahun 1984.</a:t>
            </a:r>
            <a:endParaRPr lang="id-ID" sz="1200" dirty="0"/>
          </a:p>
        </p:txBody>
      </p:sp>
      <p:sp>
        <p:nvSpPr>
          <p:cNvPr id="4" name="Rectangle 3"/>
          <p:cNvSpPr/>
          <p:nvPr/>
        </p:nvSpPr>
        <p:spPr>
          <a:xfrm>
            <a:off x="667032" y="4413684"/>
            <a:ext cx="2784505" cy="1938992"/>
          </a:xfrm>
          <a:prstGeom prst="rect">
            <a:avLst/>
          </a:prstGeom>
        </p:spPr>
        <p:txBody>
          <a:bodyPr wrap="square">
            <a:spAutoFit/>
          </a:bodyPr>
          <a:lstStyle/>
          <a:p>
            <a:pPr algn="just"/>
            <a:r>
              <a:rPr lang="id-ID" sz="1200" dirty="0" smtClean="0"/>
              <a:t>Kedua adalah connected, mereka adalah pribadi-pribadi yang pandai bersosialisasi terutama dalam komunitas yang mereka ikuti, mereka juga aktif berselancar di sosial media dan internet. Generasi milenial sangat fasih menggunakan facebook, twitter, path, instagram maupun sosial media yang lain. Sosial media dan internet sudah menjadi kebutuhan. </a:t>
            </a:r>
            <a:endParaRPr lang="id-ID" sz="12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071" t="10133" r="3933" b="4492"/>
          <a:stretch/>
        </p:blipFill>
        <p:spPr>
          <a:xfrm>
            <a:off x="3812146" y="734096"/>
            <a:ext cx="5473522" cy="3799268"/>
          </a:xfrm>
          <a:prstGeom prst="rect">
            <a:avLst/>
          </a:prstGeom>
        </p:spPr>
      </p:pic>
      <p:sp>
        <p:nvSpPr>
          <p:cNvPr id="6" name="Rectangle 5"/>
          <p:cNvSpPr/>
          <p:nvPr/>
        </p:nvSpPr>
        <p:spPr>
          <a:xfrm>
            <a:off x="3768315" y="4624108"/>
            <a:ext cx="5751319" cy="1754326"/>
          </a:xfrm>
          <a:prstGeom prst="rect">
            <a:avLst/>
          </a:prstGeom>
        </p:spPr>
        <p:txBody>
          <a:bodyPr wrap="square">
            <a:spAutoFit/>
          </a:bodyPr>
          <a:lstStyle/>
          <a:p>
            <a:pPr lvl="0" algn="just"/>
            <a:r>
              <a:rPr lang="id-ID" sz="1200" dirty="0">
                <a:solidFill>
                  <a:prstClr val="black"/>
                </a:solidFill>
              </a:rPr>
              <a:t>Ketiga adalah confidence, mereka ini orang yang sangat percaya diri, berani mengemukakan pendapat dan tidak sungkan-sungkan berdebat di depan publik. Karakter tersebut terkonfirmasi jika kita melihat generasi millennials tak sungkansungkan berdebat melalui media sosial.</a:t>
            </a:r>
          </a:p>
          <a:p>
            <a:pPr lvl="0" algn="just"/>
            <a:endParaRPr lang="id-ID" sz="1200" dirty="0">
              <a:solidFill>
                <a:prstClr val="black"/>
              </a:solidFill>
            </a:endParaRPr>
          </a:p>
          <a:p>
            <a:pPr lvl="0" algn="just"/>
            <a:r>
              <a:rPr lang="id-ID" sz="1200" dirty="0">
                <a:solidFill>
                  <a:prstClr val="black"/>
                </a:solidFill>
              </a:rPr>
              <a:t>Gambaran diatas setidaknya cukup memberikan pemahaman bahwa sumber utama pelaku entrepreneur di masa mendatang, akan diwarnai oleh generasi millenial bersamaan dengan pertumbuhan jumlah kelas menengah dan cultur masyarakat perkotaan.</a:t>
            </a:r>
          </a:p>
        </p:txBody>
      </p:sp>
      <p:sp>
        <p:nvSpPr>
          <p:cNvPr id="7" name="Snip Single Corner Rectangle 6"/>
          <p:cNvSpPr/>
          <p:nvPr/>
        </p:nvSpPr>
        <p:spPr>
          <a:xfrm>
            <a:off x="0" y="6433493"/>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7585655" y="-1520"/>
            <a:ext cx="2324761"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475289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881" y="323999"/>
            <a:ext cx="5173550" cy="954107"/>
          </a:xfrm>
          <a:prstGeom prst="rect">
            <a:avLst/>
          </a:prstGeom>
        </p:spPr>
        <p:txBody>
          <a:bodyPr wrap="square">
            <a:spAutoFit/>
          </a:bodyPr>
          <a:lstStyle/>
          <a:p>
            <a:r>
              <a:rPr lang="nb-NO" sz="2800" b="1" dirty="0" smtClean="0"/>
              <a:t>SANTRI ENTREPRENEUR PENGGERAK EKONOMI UMAT</a:t>
            </a:r>
            <a:endParaRPr lang="id-ID" sz="2800" b="1" dirty="0"/>
          </a:p>
        </p:txBody>
      </p:sp>
      <p:sp>
        <p:nvSpPr>
          <p:cNvPr id="3" name="Rectangle 2"/>
          <p:cNvSpPr/>
          <p:nvPr/>
        </p:nvSpPr>
        <p:spPr>
          <a:xfrm>
            <a:off x="529974" y="1278106"/>
            <a:ext cx="4356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Snip Single Corner Rectangle 3"/>
          <p:cNvSpPr/>
          <p:nvPr/>
        </p:nvSpPr>
        <p:spPr>
          <a:xfrm>
            <a:off x="0" y="6433493"/>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rot="10800000">
            <a:off x="7585655" y="-1520"/>
            <a:ext cx="2324761"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Rectangle 7"/>
          <p:cNvSpPr/>
          <p:nvPr/>
        </p:nvSpPr>
        <p:spPr>
          <a:xfrm>
            <a:off x="478458" y="1905506"/>
            <a:ext cx="4145057" cy="4339650"/>
          </a:xfrm>
          <a:prstGeom prst="rect">
            <a:avLst/>
          </a:prstGeom>
        </p:spPr>
        <p:txBody>
          <a:bodyPr wrap="square">
            <a:spAutoFit/>
          </a:bodyPr>
          <a:lstStyle/>
          <a:p>
            <a:pPr algn="just"/>
            <a:r>
              <a:rPr lang="id-ID" sz="1200" dirty="0" smtClean="0"/>
              <a:t>Secara historis, keberadaan pesantren  di Indonesia tidak terlepas dengan sejarah kelahiran dan perkembangan bangsa. Fakta ini bisa dibuktikan dari pendidikan agamanya, kultur tradisinya, hingga sejarah lahirnya pesantren yang turut menjadi pemicu kemerdekaan bangsa Indonesia. Dewasa ini banyak kalangan menyebutkan bahwa pesantren  merupakan wujud asli pendidikan Indonesia yang termodifikasi dari sejarah Nusantara. Keberadaan pesantren sebagai warisan sistem pendidikan yang berakar pada kebudayaan nusantara patut untuk dijaga dan dikembangkan agar mampu menjawab tantangan bangsa yang terus berkembang. Fungsi pesantren sebagai kebudayaan dan sistem pendidikan yang khas di Indonesia, diharapkan tidak hanya berkemampuan dalam pembinaan intelektual, tetapi juga mampu membawa perubahan dan perbaikan dalam tatanan sosial, ekonomi dan politik.</a:t>
            </a:r>
          </a:p>
          <a:p>
            <a:pPr algn="just"/>
            <a:endParaRPr lang="id-ID" sz="1200" dirty="0"/>
          </a:p>
          <a:p>
            <a:pPr algn="just"/>
            <a:r>
              <a:rPr lang="id-ID" sz="1200" dirty="0" smtClean="0"/>
              <a:t>Paska kemerdekaan, konsep pesantren tradisional mulai bertransformasi menjadi pesantren modern yang memberikan pendidikan tambahan disamping ilmu agama. Terkini, dalam satu dekade terakhir telah berkembang model pesantren entrepreneur yang menerapkan pendidikan pengembangan ekonomi disamping ilmu agama.</a:t>
            </a:r>
            <a:endParaRPr lang="id-ID" sz="1200" dirty="0"/>
          </a:p>
        </p:txBody>
      </p:sp>
      <p:sp>
        <p:nvSpPr>
          <p:cNvPr id="9" name="Rectangle 8"/>
          <p:cNvSpPr/>
          <p:nvPr/>
        </p:nvSpPr>
        <p:spPr>
          <a:xfrm>
            <a:off x="5800441" y="694064"/>
            <a:ext cx="3927850" cy="600164"/>
          </a:xfrm>
          <a:prstGeom prst="rect">
            <a:avLst/>
          </a:prstGeom>
        </p:spPr>
        <p:txBody>
          <a:bodyPr wrap="square">
            <a:spAutoFit/>
          </a:bodyPr>
          <a:lstStyle/>
          <a:p>
            <a:r>
              <a:rPr lang="id-ID" sz="1100" i="1" dirty="0" smtClean="0"/>
              <a:t>Pesantren entrepreneur dapat diartikan sebagai sebuah lembaga pendidikan yang mengajarkan keilmuan keagamaan dan juga pengembangan keahlian wirausaha atau entrepreneurship </a:t>
            </a:r>
            <a:endParaRPr lang="id-ID" sz="1100" i="1" dirty="0"/>
          </a:p>
        </p:txBody>
      </p:sp>
      <p:sp>
        <p:nvSpPr>
          <p:cNvPr id="10" name="Rectangle 9"/>
          <p:cNvSpPr/>
          <p:nvPr/>
        </p:nvSpPr>
        <p:spPr>
          <a:xfrm>
            <a:off x="5096984" y="1905506"/>
            <a:ext cx="4477663" cy="4708981"/>
          </a:xfrm>
          <a:prstGeom prst="rect">
            <a:avLst/>
          </a:prstGeom>
        </p:spPr>
        <p:txBody>
          <a:bodyPr wrap="square">
            <a:spAutoFit/>
          </a:bodyPr>
          <a:lstStyle/>
          <a:p>
            <a:pPr lvl="0" algn="just"/>
            <a:r>
              <a:rPr lang="id-ID" sz="1200" dirty="0">
                <a:solidFill>
                  <a:prstClr val="black"/>
                </a:solidFill>
              </a:rPr>
              <a:t>Pesantren tidak hanya untuk tempat belajar agama, tetapi juga untuk pendidikan umum dan kewirausahaan (entrepreneurship). Dengan adanya transformasi tersebut, alumni pesantren (output) nantinya tidak hanya menjadi guru agama ataupun guru mengaji saja, melainkan mereka dapat menduduki posisi strategis di berbagai bidang kemasyarakatan termasuk kepemimpinan lembaga-lembaga di masyarakat, maupun sebagai penggerak ekonomi umat</a:t>
            </a:r>
            <a:r>
              <a:rPr lang="id-ID" sz="1200" dirty="0" smtClean="0">
                <a:solidFill>
                  <a:prstClr val="black"/>
                </a:solidFill>
              </a:rPr>
              <a:t>.</a:t>
            </a:r>
          </a:p>
          <a:p>
            <a:pPr lvl="0" algn="just"/>
            <a:endParaRPr lang="id-ID" sz="1200" dirty="0">
              <a:solidFill>
                <a:prstClr val="black"/>
              </a:solidFill>
            </a:endParaRPr>
          </a:p>
          <a:p>
            <a:pPr algn="just"/>
            <a:r>
              <a:rPr lang="id-ID" sz="1200" dirty="0" smtClean="0"/>
              <a:t>Menurut Kiai Muhammad Zaki, pendiri Pesantren Entreprenenur Mukmin Mandiri, bahwa cita-citanya mendirikan pesantren entrepreneur didasari niat untuk mengikuti jejak K.H. Hasyim Asy’ari dengan empat pilar yang dibangunnya. Keempat pilar itu yakni : pertama beliau sebagai pelopor Nahdat al-‘ulamâ’ (kebangkitan ulama); kedua beliau sebagai pengembang nahdat al-risalâh (kebangkitan tulisan) hal ini terbukti dari banyak karya beliau yang keluar dari jemari beliau sebagai ulama yang patut untuk disegani; ketiga adanya nahdat al-siyâsah (kebangkitan politik) hal ini muncul beriringan dengan kelahiran NU itu sendiri yang sekarang masih kental melekat dalam perkembangannya; dan keempat bangkitnya perdagangan untuk kemakmuran warga NU. </a:t>
            </a:r>
          </a:p>
          <a:p>
            <a:pPr algn="just"/>
            <a:endParaRPr lang="id-ID" sz="1200" dirty="0" smtClean="0"/>
          </a:p>
          <a:p>
            <a:pPr algn="just"/>
            <a:r>
              <a:rPr lang="id-ID" sz="1200" dirty="0" smtClean="0"/>
              <a:t>Dengan demikian, peran pesantren sebagai warisan lembaga pendidikan asli Indonesia dalam menciptakan generasi muda yang barakhlak Qur’an dan Hadits, melahirkan kepemimpinan umat, serta menciptakan motor penggerak ekonomi umat</a:t>
            </a:r>
            <a:endParaRPr lang="id-ID" sz="1200" dirty="0">
              <a:solidFill>
                <a:prstClr val="black"/>
              </a:solidFill>
            </a:endParaRPr>
          </a:p>
        </p:txBody>
      </p:sp>
      <p:sp>
        <p:nvSpPr>
          <p:cNvPr id="11" name="TextBox 10"/>
          <p:cNvSpPr txBox="1"/>
          <p:nvPr/>
        </p:nvSpPr>
        <p:spPr>
          <a:xfrm>
            <a:off x="5517756" y="437645"/>
            <a:ext cx="429926" cy="769441"/>
          </a:xfrm>
          <a:prstGeom prst="rect">
            <a:avLst/>
          </a:prstGeom>
          <a:noFill/>
        </p:spPr>
        <p:txBody>
          <a:bodyPr wrap="none" rtlCol="0">
            <a:spAutoFit/>
          </a:bodyPr>
          <a:lstStyle/>
          <a:p>
            <a:r>
              <a:rPr lang="id-ID" sz="4400" b="1" dirty="0" smtClean="0"/>
              <a:t>“</a:t>
            </a:r>
            <a:endParaRPr lang="id-ID" sz="4400" b="1" dirty="0"/>
          </a:p>
        </p:txBody>
      </p:sp>
      <p:sp>
        <p:nvSpPr>
          <p:cNvPr id="12" name="TextBox 11"/>
          <p:cNvSpPr txBox="1"/>
          <p:nvPr/>
        </p:nvSpPr>
        <p:spPr>
          <a:xfrm flipV="1">
            <a:off x="9144721" y="786855"/>
            <a:ext cx="429926" cy="769441"/>
          </a:xfrm>
          <a:prstGeom prst="rect">
            <a:avLst/>
          </a:prstGeom>
          <a:noFill/>
        </p:spPr>
        <p:txBody>
          <a:bodyPr wrap="none" rtlCol="0">
            <a:spAutoFit/>
          </a:bodyPr>
          <a:lstStyle/>
          <a:p>
            <a:r>
              <a:rPr lang="id-ID" sz="4400" b="1" dirty="0" smtClean="0"/>
              <a:t>“</a:t>
            </a:r>
            <a:endParaRPr lang="id-ID" sz="4400" b="1" dirty="0"/>
          </a:p>
        </p:txBody>
      </p:sp>
    </p:spTree>
    <p:extLst>
      <p:ext uri="{BB962C8B-B14F-4D97-AF65-F5344CB8AC3E}">
        <p14:creationId xmlns:p14="http://schemas.microsoft.com/office/powerpoint/2010/main" val="921321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1542" y="3006315"/>
            <a:ext cx="1781071" cy="1252040"/>
          </a:xfrm>
          <a:prstGeom prst="rect">
            <a:avLst/>
          </a:prstGeom>
        </p:spPr>
      </p:pic>
      <p:sp>
        <p:nvSpPr>
          <p:cNvPr id="2" name="Rectangle 1"/>
          <p:cNvSpPr/>
          <p:nvPr/>
        </p:nvSpPr>
        <p:spPr>
          <a:xfrm>
            <a:off x="415881" y="323999"/>
            <a:ext cx="4207634" cy="954107"/>
          </a:xfrm>
          <a:prstGeom prst="rect">
            <a:avLst/>
          </a:prstGeom>
        </p:spPr>
        <p:txBody>
          <a:bodyPr wrap="square">
            <a:spAutoFit/>
          </a:bodyPr>
          <a:lstStyle/>
          <a:p>
            <a:r>
              <a:rPr lang="id-ID" sz="2800" b="1" dirty="0" smtClean="0"/>
              <a:t>POTENSI STRATEGIS SEKTOR PANGAN</a:t>
            </a:r>
            <a:endParaRPr lang="id-ID" sz="2800" b="1" dirty="0"/>
          </a:p>
        </p:txBody>
      </p:sp>
      <p:sp>
        <p:nvSpPr>
          <p:cNvPr id="3" name="Rectangle 2"/>
          <p:cNvSpPr/>
          <p:nvPr/>
        </p:nvSpPr>
        <p:spPr>
          <a:xfrm>
            <a:off x="529974" y="1290806"/>
            <a:ext cx="248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Snip Single Corner Rectangle 3"/>
          <p:cNvSpPr/>
          <p:nvPr/>
        </p:nvSpPr>
        <p:spPr>
          <a:xfrm>
            <a:off x="0" y="6433493"/>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rot="10800000">
            <a:off x="7585655" y="-1520"/>
            <a:ext cx="2324761"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01392" y="4212932"/>
            <a:ext cx="1079216" cy="1280124"/>
          </a:xfrm>
          <a:prstGeom prst="rect">
            <a:avLst/>
          </a:prstGeom>
        </p:spPr>
      </p:pic>
      <p:sp>
        <p:nvSpPr>
          <p:cNvPr id="7" name="Rectangle 6"/>
          <p:cNvSpPr/>
          <p:nvPr/>
        </p:nvSpPr>
        <p:spPr>
          <a:xfrm>
            <a:off x="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0207" y="4712809"/>
            <a:ext cx="1390636" cy="926865"/>
          </a:xfrm>
          <a:prstGeom prst="rect">
            <a:avLst/>
          </a:prstGeom>
        </p:spPr>
      </p:pic>
      <p:sp>
        <p:nvSpPr>
          <p:cNvPr id="8" name="Rectangle 7"/>
          <p:cNvSpPr/>
          <p:nvPr/>
        </p:nvSpPr>
        <p:spPr>
          <a:xfrm>
            <a:off x="478458" y="1918206"/>
            <a:ext cx="4145057" cy="3416320"/>
          </a:xfrm>
          <a:prstGeom prst="rect">
            <a:avLst/>
          </a:prstGeom>
        </p:spPr>
        <p:txBody>
          <a:bodyPr wrap="square">
            <a:spAutoFit/>
          </a:bodyPr>
          <a:lstStyle/>
          <a:p>
            <a:pPr algn="just"/>
            <a:r>
              <a:rPr lang="id-ID" sz="1200" dirty="0" smtClean="0"/>
              <a:t>Komoditas pangan telah menjadi isu strategis dunia, dan menjadi komoditas penting untuk diperebutkan dimasa depan. Isu pangan juga menjadi senjata yang efektif dalam berbagai arena perebutan kekuasaan politik, baik dalam suatu negara maupun antar negara. </a:t>
            </a:r>
          </a:p>
          <a:p>
            <a:pPr algn="just"/>
            <a:endParaRPr lang="id-ID" sz="1200" dirty="0"/>
          </a:p>
          <a:p>
            <a:pPr algn="just"/>
            <a:r>
              <a:rPr lang="id-ID" sz="1200" dirty="0" smtClean="0"/>
              <a:t>Sebagai negara agraris dan jumlah penduduk terbesar keempat di dunia, semestinya menjadi potensi keunggulan bangsa kita untuk mandiri secara ekonomi dan berdaulat pangan. Faktanya, potensi tersebut belum dikelola dengan baik dan optimal. Dengan segala  potensi yang ada, sektor pangan harusnya mampu memperkuat peran Indonesia di dunia internasional, serta mengentaskan kemiskinan dan mengikis ketimpangan.</a:t>
            </a:r>
          </a:p>
          <a:p>
            <a:pPr algn="just"/>
            <a:endParaRPr lang="id-ID" sz="1200" dirty="0"/>
          </a:p>
          <a:p>
            <a:pPr algn="just"/>
            <a:r>
              <a:rPr lang="id-ID" sz="1200" dirty="0" smtClean="0"/>
              <a:t>Berangkat dari hal tersebut, sektor pangan menjadi ranah strategis untuk menyemai dan menumbuhkan sebanyak mungkin entrepreneur baru, yang akan menjadi tulang punggung kuatnya perekonomian nasional.</a:t>
            </a:r>
            <a:endParaRPr lang="id-ID" sz="1200" dirty="0"/>
          </a:p>
        </p:txBody>
      </p:sp>
      <p:sp>
        <p:nvSpPr>
          <p:cNvPr id="11" name="TextBox 10"/>
          <p:cNvSpPr txBox="1"/>
          <p:nvPr/>
        </p:nvSpPr>
        <p:spPr>
          <a:xfrm>
            <a:off x="6295525" y="935892"/>
            <a:ext cx="2431665" cy="461665"/>
          </a:xfrm>
          <a:prstGeom prst="rect">
            <a:avLst/>
          </a:prstGeom>
          <a:noFill/>
        </p:spPr>
        <p:txBody>
          <a:bodyPr wrap="square" rtlCol="0">
            <a:spAutoFit/>
          </a:bodyPr>
          <a:lstStyle/>
          <a:p>
            <a:pPr algn="ctr"/>
            <a:r>
              <a:rPr lang="id-ID" sz="1200" b="1" dirty="0" smtClean="0"/>
              <a:t>POTENSI EKONOMI PANGAN DI INDONESIA TAHUN 2018</a:t>
            </a:r>
            <a:endParaRPr lang="id-ID" sz="1200" b="1" dirty="0"/>
          </a:p>
        </p:txBody>
      </p:sp>
      <p:sp>
        <p:nvSpPr>
          <p:cNvPr id="12" name="Rectangle 11"/>
          <p:cNvSpPr/>
          <p:nvPr/>
        </p:nvSpPr>
        <p:spPr>
          <a:xfrm>
            <a:off x="5600207" y="3395533"/>
            <a:ext cx="1665456" cy="461665"/>
          </a:xfrm>
          <a:prstGeom prst="rect">
            <a:avLst/>
          </a:prstGeom>
        </p:spPr>
        <p:txBody>
          <a:bodyPr wrap="none">
            <a:spAutoFit/>
          </a:bodyPr>
          <a:lstStyle/>
          <a:p>
            <a:pPr algn="r"/>
            <a:r>
              <a:rPr lang="id-ID" sz="1200" dirty="0" smtClean="0"/>
              <a:t>Konsumsi : 682.414 Ton</a:t>
            </a:r>
          </a:p>
          <a:p>
            <a:pPr algn="r"/>
            <a:r>
              <a:rPr lang="id-ID" sz="1200" dirty="0" smtClean="0"/>
              <a:t>Valuasi : 78,47 Triliun</a:t>
            </a:r>
            <a:endParaRPr lang="id-ID" sz="1200" dirty="0"/>
          </a:p>
        </p:txBody>
      </p:sp>
      <p:sp>
        <p:nvSpPr>
          <p:cNvPr id="13" name="Rectangle 12"/>
          <p:cNvSpPr/>
          <p:nvPr/>
        </p:nvSpPr>
        <p:spPr>
          <a:xfrm>
            <a:off x="7073764" y="4735745"/>
            <a:ext cx="1782476" cy="461665"/>
          </a:xfrm>
          <a:prstGeom prst="rect">
            <a:avLst/>
          </a:prstGeom>
        </p:spPr>
        <p:txBody>
          <a:bodyPr wrap="none">
            <a:spAutoFit/>
          </a:bodyPr>
          <a:lstStyle/>
          <a:p>
            <a:r>
              <a:rPr lang="id-ID" sz="1200" dirty="0" smtClean="0"/>
              <a:t>Konsumsi : </a:t>
            </a:r>
            <a:r>
              <a:rPr lang="id-ID" sz="1200" dirty="0"/>
              <a:t>2.513.160</a:t>
            </a:r>
            <a:r>
              <a:rPr lang="id-ID" sz="1200" dirty="0" smtClean="0"/>
              <a:t> Ton</a:t>
            </a:r>
          </a:p>
          <a:p>
            <a:r>
              <a:rPr lang="id-ID" sz="1200" dirty="0" smtClean="0"/>
              <a:t>Valuasi : </a:t>
            </a:r>
            <a:r>
              <a:rPr lang="id-ID" sz="1200" dirty="0"/>
              <a:t>75,39</a:t>
            </a:r>
            <a:r>
              <a:rPr lang="id-ID" sz="1200" dirty="0" smtClean="0"/>
              <a:t> Triliun</a:t>
            </a:r>
            <a:endParaRPr lang="id-ID" sz="1200" dirty="0"/>
          </a:p>
        </p:txBody>
      </p:sp>
      <p:sp>
        <p:nvSpPr>
          <p:cNvPr id="14" name="Rectangle 13"/>
          <p:cNvSpPr/>
          <p:nvPr/>
        </p:nvSpPr>
        <p:spPr>
          <a:xfrm>
            <a:off x="7026713" y="2233248"/>
            <a:ext cx="1861022" cy="461665"/>
          </a:xfrm>
          <a:prstGeom prst="rect">
            <a:avLst/>
          </a:prstGeom>
        </p:spPr>
        <p:txBody>
          <a:bodyPr wrap="none">
            <a:spAutoFit/>
          </a:bodyPr>
          <a:lstStyle/>
          <a:p>
            <a:r>
              <a:rPr lang="id-ID" sz="1200" dirty="0" smtClean="0"/>
              <a:t>Konsumsi : </a:t>
            </a:r>
            <a:r>
              <a:rPr lang="id-ID" sz="1200" dirty="0"/>
              <a:t>29.568.496</a:t>
            </a:r>
            <a:r>
              <a:rPr lang="id-ID" sz="1200" dirty="0" smtClean="0"/>
              <a:t> Ton</a:t>
            </a:r>
          </a:p>
          <a:p>
            <a:r>
              <a:rPr lang="id-ID" sz="1200" dirty="0" smtClean="0"/>
              <a:t>Valuasi : </a:t>
            </a:r>
            <a:r>
              <a:rPr lang="id-ID" sz="1200" dirty="0"/>
              <a:t>295,56</a:t>
            </a:r>
            <a:r>
              <a:rPr lang="id-ID" sz="1200" dirty="0" smtClean="0"/>
              <a:t> Triliun</a:t>
            </a:r>
            <a:endParaRPr lang="id-ID" sz="1200" dirty="0"/>
          </a:p>
        </p:txBody>
      </p:sp>
      <p:pic>
        <p:nvPicPr>
          <p:cNvPr id="17" name="Picture 16"/>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417187" y="1729578"/>
            <a:ext cx="1127160" cy="908824"/>
          </a:xfrm>
          <a:prstGeom prst="rect">
            <a:avLst/>
          </a:prstGeom>
        </p:spPr>
      </p:pic>
      <p:pic>
        <p:nvPicPr>
          <p:cNvPr id="16" name="Picture 15"/>
          <p:cNvPicPr>
            <a:picLocks noChangeAspect="1"/>
          </p:cNvPicPr>
          <p:nvPr/>
        </p:nvPicPr>
        <p:blipFill>
          <a:blip r:embed="rId6" cstate="print">
            <a:extLst>
              <a:ext uri="{BEBA8EAE-BF5A-486C-A8C5-ECC9F3942E4B}">
                <a14:imgProps xmlns:a14="http://schemas.microsoft.com/office/drawing/2010/main">
                  <a14:imgLayer r:embed="rId7">
                    <a14:imgEffect>
                      <a14:backgroundRemoval t="23231" b="81077" l="14462" r="84462"/>
                    </a14:imgEffect>
                  </a14:imgLayer>
                </a14:imgProps>
              </a:ext>
              <a:ext uri="{28A0092B-C50C-407E-A947-70E740481C1C}">
                <a14:useLocalDpi xmlns:a14="http://schemas.microsoft.com/office/drawing/2010/main" val="0"/>
              </a:ext>
            </a:extLst>
          </a:blip>
          <a:stretch>
            <a:fillRect/>
          </a:stretch>
        </p:blipFill>
        <p:spPr>
          <a:xfrm>
            <a:off x="5564449" y="1710389"/>
            <a:ext cx="1574780" cy="1574780"/>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19890" y="3399517"/>
            <a:ext cx="999097" cy="834900"/>
          </a:xfrm>
          <a:prstGeom prst="rect">
            <a:avLst/>
          </a:prstGeom>
        </p:spPr>
      </p:pic>
    </p:spTree>
    <p:extLst>
      <p:ext uri="{BB962C8B-B14F-4D97-AF65-F5344CB8AC3E}">
        <p14:creationId xmlns:p14="http://schemas.microsoft.com/office/powerpoint/2010/main" val="3375712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93599086"/>
              </p:ext>
            </p:extLst>
          </p:nvPr>
        </p:nvGraphicFramePr>
        <p:xfrm>
          <a:off x="1914955" y="1571625"/>
          <a:ext cx="6441644" cy="4378672"/>
        </p:xfrm>
        <a:graphic>
          <a:graphicData uri="http://schemas.openxmlformats.org/drawingml/2006/table">
            <a:tbl>
              <a:tblPr/>
              <a:tblGrid>
                <a:gridCol w="1103976"/>
                <a:gridCol w="1103976"/>
                <a:gridCol w="911048"/>
                <a:gridCol w="1254030"/>
                <a:gridCol w="1254030"/>
                <a:gridCol w="814584"/>
              </a:tblGrid>
              <a:tr h="336819">
                <a:tc>
                  <a:txBody>
                    <a:bodyPr/>
                    <a:lstStyle/>
                    <a:p>
                      <a:pPr algn="ctr" fontAlgn="ctr">
                        <a:lnSpc>
                          <a:spcPct val="107000"/>
                        </a:lnSpc>
                        <a:spcAft>
                          <a:spcPts val="0"/>
                        </a:spcAft>
                      </a:pPr>
                      <a:r>
                        <a:rPr lang="id-ID" sz="1100" b="1" kern="1200" dirty="0">
                          <a:solidFill>
                            <a:srgbClr val="000000"/>
                          </a:solidFill>
                          <a:effectLst/>
                          <a:latin typeface="+mn-lt"/>
                          <a:ea typeface="Times New Roman" panose="02020603050405020304" pitchFamily="18" charset="0"/>
                          <a:cs typeface="Arial" panose="020B0604020202020204" pitchFamily="34" charset="0"/>
                        </a:rPr>
                        <a:t>PROVINSI</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7000"/>
                        </a:lnSpc>
                        <a:spcAft>
                          <a:spcPts val="0"/>
                        </a:spcAft>
                      </a:pPr>
                      <a:r>
                        <a:rPr lang="id-ID" sz="1100" b="1"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7000"/>
                        </a:lnSpc>
                        <a:spcAft>
                          <a:spcPts val="0"/>
                        </a:spcAft>
                      </a:pPr>
                      <a:r>
                        <a:rPr lang="id-ID" sz="1100" b="1" kern="1200">
                          <a:solidFill>
                            <a:srgbClr val="000000"/>
                          </a:solidFill>
                          <a:effectLst/>
                          <a:latin typeface="+mn-lt"/>
                          <a:ea typeface="Times New Roman" panose="02020603050405020304" pitchFamily="18" charset="0"/>
                          <a:cs typeface="Arial" panose="020B0604020202020204" pitchFamily="34" charset="0"/>
                        </a:rPr>
                        <a:t>BERAS</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7000"/>
                        </a:lnSpc>
                        <a:spcAft>
                          <a:spcPts val="0"/>
                        </a:spcAft>
                      </a:pPr>
                      <a:r>
                        <a:rPr lang="id-ID" sz="1100" b="1" kern="1200" dirty="0">
                          <a:solidFill>
                            <a:srgbClr val="000000"/>
                          </a:solidFill>
                          <a:effectLst/>
                          <a:latin typeface="+mn-lt"/>
                          <a:ea typeface="Times New Roman" panose="02020603050405020304" pitchFamily="18" charset="0"/>
                          <a:cs typeface="Arial" panose="020B0604020202020204" pitchFamily="34" charset="0"/>
                        </a:rPr>
                        <a:t>DAGING SAPI</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7000"/>
                        </a:lnSpc>
                        <a:spcAft>
                          <a:spcPts val="0"/>
                        </a:spcAft>
                      </a:pPr>
                      <a:r>
                        <a:rPr lang="id-ID" sz="1100" b="1" kern="1200">
                          <a:solidFill>
                            <a:srgbClr val="000000"/>
                          </a:solidFill>
                          <a:effectLst/>
                          <a:latin typeface="+mn-lt"/>
                          <a:ea typeface="Times New Roman" panose="02020603050405020304" pitchFamily="18" charset="0"/>
                          <a:cs typeface="Arial" panose="020B0604020202020204" pitchFamily="34" charset="0"/>
                        </a:rPr>
                        <a:t>DAGING AYAM BROILER</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7000"/>
                        </a:lnSpc>
                        <a:spcAft>
                          <a:spcPts val="0"/>
                        </a:spcAft>
                      </a:pPr>
                      <a:r>
                        <a:rPr lang="id-ID" sz="1100" b="1" kern="1200">
                          <a:solidFill>
                            <a:srgbClr val="000000"/>
                          </a:solidFill>
                          <a:effectLst/>
                          <a:latin typeface="+mn-lt"/>
                          <a:ea typeface="Times New Roman" panose="02020603050405020304" pitchFamily="18" charset="0"/>
                          <a:cs typeface="Arial" panose="020B0604020202020204" pitchFamily="34" charset="0"/>
                        </a:rPr>
                        <a:t>JAGUNG</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98414">
                <a:tc rowSpan="3">
                  <a:txBody>
                    <a:bodyPr/>
                    <a:lstStyle/>
                    <a:p>
                      <a:pPr algn="ctr" fontAlgn="ctr">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JAWA TIMUR</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Produksi</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6.053.467</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99.340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310.749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a:effectLst/>
                          <a:latin typeface="+mn-lt"/>
                          <a:ea typeface="Times New Roman" panose="02020603050405020304" pitchFamily="18" charset="0"/>
                          <a:cs typeface="Arial" panose="020B0604020202020204" pitchFamily="34" charset="0"/>
                        </a:rPr>
                        <a:t>6.543.359</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181">
                <a:tc vMerge="1">
                  <a:txBody>
                    <a:bodyPr/>
                    <a:lstStyle/>
                    <a:p>
                      <a:endParaRPr lang="id-ID"/>
                    </a:p>
                  </a:txBody>
                  <a:tcPr/>
                </a:tc>
                <a:tc>
                  <a:txBody>
                    <a:bodyPr/>
                    <a:lstStyle/>
                    <a:p>
                      <a:pPr marL="73025"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Konsumsi</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4.301.639</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102.423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225.490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a:lnSpc>
                          <a:spcPct val="107000"/>
                        </a:lnSpc>
                        <a:spcAft>
                          <a:spcPts val="800"/>
                        </a:spcAft>
                      </a:pPr>
                      <a:r>
                        <a:rPr lang="id-ID" sz="1100" dirty="0" smtClean="0">
                          <a:solidFill>
                            <a:srgbClr val="000000"/>
                          </a:solidFill>
                          <a:effectLst/>
                          <a:latin typeface="+mn-lt"/>
                          <a:ea typeface="Calibri" panose="020F0502020204030204" pitchFamily="34" charset="0"/>
                          <a:cs typeface="Times New Roman" panose="02020603050405020304" pitchFamily="18" charset="0"/>
                        </a:rPr>
                        <a:t>2.879.563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181">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025" marR="71755" algn="r" fontAlgn="b">
                        <a:lnSpc>
                          <a:spcPct val="107000"/>
                        </a:lnSpc>
                        <a:spcAft>
                          <a:spcPts val="0"/>
                        </a:spcAft>
                      </a:pPr>
                      <a:r>
                        <a:rPr lang="id-ID" sz="1100" b="1" kern="1200" dirty="0">
                          <a:solidFill>
                            <a:srgbClr val="00B050"/>
                          </a:solidFill>
                          <a:effectLst/>
                          <a:latin typeface="+mn-lt"/>
                          <a:ea typeface="Times New Roman" panose="02020603050405020304" pitchFamily="18" charset="0"/>
                          <a:cs typeface="Arial" panose="020B0604020202020204" pitchFamily="34" charset="0"/>
                        </a:rPr>
                        <a:t>1.751.828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dirty="0">
                          <a:solidFill>
                            <a:srgbClr val="FF0000"/>
                          </a:solidFill>
                          <a:effectLst/>
                          <a:latin typeface="+mn-lt"/>
                          <a:ea typeface="Times New Roman" panose="02020603050405020304" pitchFamily="18" charset="0"/>
                          <a:cs typeface="Arial" panose="020B0604020202020204" pitchFamily="34" charset="0"/>
                        </a:rPr>
                        <a:t>(3.083)</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00B050"/>
                          </a:solidFill>
                          <a:effectLst/>
                          <a:latin typeface="+mn-lt"/>
                          <a:ea typeface="Times New Roman" panose="02020603050405020304" pitchFamily="18" charset="0"/>
                          <a:cs typeface="Arial" panose="020B0604020202020204" pitchFamily="34" charset="0"/>
                        </a:rPr>
                        <a:t>85.259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a:lnSpc>
                          <a:spcPct val="107000"/>
                        </a:lnSpc>
                        <a:spcAft>
                          <a:spcPts val="800"/>
                        </a:spcAft>
                      </a:pPr>
                      <a:r>
                        <a:rPr lang="id-ID" sz="1100" b="1" dirty="0" smtClean="0">
                          <a:solidFill>
                            <a:srgbClr val="00B050"/>
                          </a:solidFill>
                          <a:effectLst/>
                          <a:latin typeface="+mn-lt"/>
                          <a:ea typeface="Calibri" panose="020F0502020204030204" pitchFamily="34" charset="0"/>
                          <a:cs typeface="Times New Roman" panose="02020603050405020304" pitchFamily="18" charset="0"/>
                        </a:rPr>
                        <a:t>3.663.796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r>
              <a:tr h="198414">
                <a:tc rowSpan="3">
                  <a:txBody>
                    <a:bodyPr/>
                    <a:lstStyle/>
                    <a:p>
                      <a:pPr algn="ctr" fontAlgn="ctr">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JAWA TENGAH</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Produksi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5.442.034</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60.993</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211.472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a:effectLst/>
                          <a:latin typeface="+mn-lt"/>
                          <a:ea typeface="Times New Roman" panose="02020603050405020304" pitchFamily="18" charset="0"/>
                          <a:cs typeface="Arial" panose="020B0604020202020204" pitchFamily="34" charset="0"/>
                        </a:rPr>
                        <a:t>3.688.477</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181">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Konsumsi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3.718.130</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89.573</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197.199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a:lnSpc>
                          <a:spcPct val="107000"/>
                        </a:lnSpc>
                        <a:spcAft>
                          <a:spcPts val="800"/>
                        </a:spcAft>
                      </a:pPr>
                      <a:r>
                        <a:rPr lang="id-ID" sz="1100" dirty="0" smtClean="0">
                          <a:solidFill>
                            <a:srgbClr val="000000"/>
                          </a:solidFill>
                          <a:effectLst/>
                          <a:latin typeface="+mn-lt"/>
                          <a:ea typeface="Calibri" panose="020F0502020204030204" pitchFamily="34" charset="0"/>
                          <a:cs typeface="Times New Roman" panose="02020603050405020304" pitchFamily="18" charset="0"/>
                        </a:rPr>
                        <a:t>946.341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181">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025" marR="71755" algn="r" fontAlgn="b">
                        <a:lnSpc>
                          <a:spcPct val="107000"/>
                        </a:lnSpc>
                        <a:spcAft>
                          <a:spcPts val="0"/>
                        </a:spcAft>
                      </a:pPr>
                      <a:r>
                        <a:rPr lang="id-ID" sz="1100" b="1" kern="1200">
                          <a:solidFill>
                            <a:srgbClr val="00B050"/>
                          </a:solidFill>
                          <a:effectLst/>
                          <a:latin typeface="+mn-lt"/>
                          <a:ea typeface="Times New Roman" panose="02020603050405020304" pitchFamily="18" charset="0"/>
                          <a:cs typeface="Arial" panose="020B0604020202020204" pitchFamily="34" charset="0"/>
                        </a:rPr>
                        <a:t>1.723.904</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(28.580)</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dirty="0">
                          <a:solidFill>
                            <a:srgbClr val="00B050"/>
                          </a:solidFill>
                          <a:effectLst/>
                          <a:latin typeface="+mn-lt"/>
                          <a:ea typeface="Times New Roman" panose="02020603050405020304" pitchFamily="18" charset="0"/>
                          <a:cs typeface="Arial" panose="020B0604020202020204" pitchFamily="34" charset="0"/>
                        </a:rPr>
                        <a:t>14.273</a:t>
                      </a:r>
                      <a:r>
                        <a:rPr lang="id-ID" sz="1100" b="1" kern="1200" dirty="0">
                          <a:solidFill>
                            <a:srgbClr val="000000"/>
                          </a:solidFill>
                          <a:effectLst/>
                          <a:latin typeface="+mn-lt"/>
                          <a:ea typeface="Times New Roman" panose="02020603050405020304" pitchFamily="18" charset="0"/>
                          <a:cs typeface="Arial" panose="020B0604020202020204" pitchFamily="34" charset="0"/>
                        </a:rPr>
                        <a:t>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a:lnSpc>
                          <a:spcPct val="107000"/>
                        </a:lnSpc>
                        <a:spcAft>
                          <a:spcPts val="800"/>
                        </a:spcAft>
                      </a:pPr>
                      <a:r>
                        <a:rPr lang="id-ID" sz="1100" b="1" dirty="0" smtClean="0">
                          <a:solidFill>
                            <a:srgbClr val="00B050"/>
                          </a:solidFill>
                          <a:effectLst/>
                          <a:latin typeface="+mn-lt"/>
                          <a:ea typeface="Calibri" panose="020F0502020204030204" pitchFamily="34" charset="0"/>
                          <a:cs typeface="Times New Roman" panose="02020603050405020304" pitchFamily="18" charset="0"/>
                        </a:rPr>
                        <a:t>2.742.136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r>
              <a:tr h="198414">
                <a:tc rowSpan="3">
                  <a:txBody>
                    <a:bodyPr/>
                    <a:lstStyle/>
                    <a:p>
                      <a:pPr algn="ctr" fontAlgn="ctr">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DKI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Produksi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2.340</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16.392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a:effectLst/>
                          <a:latin typeface="+mn-lt"/>
                          <a:ea typeface="Times New Roman" panose="02020603050405020304" pitchFamily="18" charset="0"/>
                          <a:cs typeface="Times New Roman" panose="02020603050405020304" pitchFamily="18" charset="0"/>
                        </a:rPr>
                        <a: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Konsumsi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1.242.188</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27.239</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dirty="0">
                          <a:solidFill>
                            <a:srgbClr val="000000"/>
                          </a:solidFill>
                          <a:effectLst/>
                          <a:latin typeface="+mn-lt"/>
                          <a:ea typeface="Times New Roman" panose="02020603050405020304" pitchFamily="18" charset="0"/>
                          <a:cs typeface="Arial" panose="020B0604020202020204" pitchFamily="34" charset="0"/>
                        </a:rPr>
                        <a:t>59.968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a:effectLst/>
                          <a:latin typeface="+mn-lt"/>
                          <a:ea typeface="Times New Roman" panose="02020603050405020304" pitchFamily="18" charset="0"/>
                          <a:cs typeface="Times New Roman" panose="02020603050405020304" pitchFamily="18" charset="0"/>
                        </a:rPr>
                        <a:t>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025"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(1.239.848)</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(10.847)</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dirty="0">
                          <a:solidFill>
                            <a:srgbClr val="FF0000"/>
                          </a:solidFill>
                          <a:effectLst/>
                          <a:latin typeface="+mn-lt"/>
                          <a:ea typeface="Times New Roman" panose="02020603050405020304" pitchFamily="18" charset="0"/>
                          <a:cs typeface="Arial" panose="020B0604020202020204" pitchFamily="34" charset="0"/>
                        </a:rPr>
                        <a:t>(59.968)</a:t>
                      </a:r>
                      <a:endParaRPr lang="id-ID" sz="1100" b="1" dirty="0">
                        <a:solidFill>
                          <a:srgbClr val="FF0000"/>
                        </a:solidFill>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dirty="0">
                          <a:solidFill>
                            <a:srgbClr val="FF0000"/>
                          </a:solidFill>
                          <a:effectLst/>
                          <a:latin typeface="+mn-lt"/>
                          <a:ea typeface="Times New Roman" panose="02020603050405020304" pitchFamily="18" charset="0"/>
                          <a:cs typeface="Times New Roman" panose="02020603050405020304" pitchFamily="18" charset="0"/>
                        </a:rPr>
                        <a:t> </a:t>
                      </a:r>
                      <a:endParaRPr lang="id-ID" sz="1100" b="1" dirty="0">
                        <a:solidFill>
                          <a:srgbClr val="FF0000"/>
                        </a:solidFill>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r>
              <a:tr h="198414">
                <a:tc rowSpan="3">
                  <a:txBody>
                    <a:bodyPr/>
                    <a:lstStyle/>
                    <a:p>
                      <a:pPr algn="ctr" fontAlgn="ctr">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JAWA BARAT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Produksi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5.480.415</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71.572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715.491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dirty="0">
                          <a:effectLst/>
                          <a:latin typeface="+mn-lt"/>
                          <a:ea typeface="Times New Roman" panose="02020603050405020304" pitchFamily="18" charset="0"/>
                          <a:cs typeface="Arial" panose="020B0604020202020204" pitchFamily="34" charset="0"/>
                        </a:rPr>
                        <a:t>1.550.966</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Konsumsi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6.251.002</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127.237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280.119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a:lnSpc>
                          <a:spcPct val="107000"/>
                        </a:lnSpc>
                        <a:spcAft>
                          <a:spcPts val="800"/>
                        </a:spcAft>
                      </a:pPr>
                      <a:r>
                        <a:rPr lang="id-ID" sz="1100" dirty="0">
                          <a:solidFill>
                            <a:srgbClr val="000000"/>
                          </a:solidFill>
                          <a:effectLst/>
                          <a:latin typeface="+mn-lt"/>
                          <a:ea typeface="Calibri" panose="020F0502020204030204" pitchFamily="34" charset="0"/>
                          <a:cs typeface="Times New Roman" panose="02020603050405020304" pitchFamily="18" charset="0"/>
                        </a:rPr>
                        <a:t>3.599.509 </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025"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(770.587)</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(55.665)</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00B050"/>
                          </a:solidFill>
                          <a:effectLst/>
                          <a:latin typeface="+mn-lt"/>
                          <a:ea typeface="Times New Roman" panose="02020603050405020304" pitchFamily="18" charset="0"/>
                          <a:cs typeface="Arial" panose="020B0604020202020204" pitchFamily="34" charset="0"/>
                        </a:rPr>
                        <a:t>435.372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a:lnSpc>
                          <a:spcPct val="107000"/>
                        </a:lnSpc>
                        <a:spcAft>
                          <a:spcPts val="800"/>
                        </a:spcAft>
                      </a:pPr>
                      <a:r>
                        <a:rPr lang="id-ID" sz="1100" b="1" dirty="0" smtClean="0">
                          <a:solidFill>
                            <a:srgbClr val="FF0000"/>
                          </a:solidFill>
                          <a:effectLst/>
                          <a:latin typeface="+mn-lt"/>
                          <a:ea typeface="Calibri" panose="020F0502020204030204" pitchFamily="34" charset="0"/>
                          <a:cs typeface="Times New Roman" panose="02020603050405020304" pitchFamily="18" charset="0"/>
                        </a:rPr>
                        <a:t>(</a:t>
                      </a:r>
                      <a:r>
                        <a:rPr lang="id-ID" sz="1100" b="1" dirty="0">
                          <a:solidFill>
                            <a:srgbClr val="FF0000"/>
                          </a:solidFill>
                          <a:effectLst/>
                          <a:latin typeface="+mn-lt"/>
                          <a:ea typeface="Calibri" panose="020F0502020204030204" pitchFamily="34" charset="0"/>
                          <a:cs typeface="Times New Roman" panose="02020603050405020304" pitchFamily="18" charset="0"/>
                        </a:rPr>
                        <a:t>2.048.543)</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r>
              <a:tr h="198414">
                <a:tc rowSpan="3">
                  <a:txBody>
                    <a:bodyPr/>
                    <a:lstStyle/>
                    <a:p>
                      <a:pPr algn="ctr" fontAlgn="ctr">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BANTEN</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Produksi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908.563</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29.090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301.291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dirty="0">
                          <a:effectLst/>
                          <a:latin typeface="+mn-lt"/>
                          <a:ea typeface="Times New Roman" panose="02020603050405020304" pitchFamily="18" charset="0"/>
                          <a:cs typeface="Arial" panose="020B0604020202020204" pitchFamily="34" charset="0"/>
                        </a:rPr>
                        <a:t>174.334</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Konsumsi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1.319.607</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33.352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73.427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a:lnSpc>
                          <a:spcPct val="107000"/>
                        </a:lnSpc>
                        <a:spcAft>
                          <a:spcPts val="800"/>
                        </a:spcAft>
                      </a:pPr>
                      <a:r>
                        <a:rPr lang="id-ID" sz="1100" dirty="0">
                          <a:solidFill>
                            <a:srgbClr val="000000"/>
                          </a:solidFill>
                          <a:effectLst/>
                          <a:latin typeface="+mn-lt"/>
                          <a:ea typeface="Calibri" panose="020F0502020204030204" pitchFamily="34" charset="0"/>
                          <a:cs typeface="Times New Roman" panose="02020603050405020304" pitchFamily="18" charset="0"/>
                        </a:rPr>
                        <a:t>NA</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025"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(411.044)</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(4.262)</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00B050"/>
                          </a:solidFill>
                          <a:effectLst/>
                          <a:latin typeface="+mn-lt"/>
                          <a:ea typeface="Times New Roman" panose="02020603050405020304" pitchFamily="18" charset="0"/>
                          <a:cs typeface="Arial" panose="020B0604020202020204" pitchFamily="34" charset="0"/>
                        </a:rPr>
                        <a:t>227.864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a:lnSpc>
                          <a:spcPct val="107000"/>
                        </a:lnSpc>
                        <a:spcAft>
                          <a:spcPts val="800"/>
                        </a:spcAft>
                      </a:pPr>
                      <a:r>
                        <a:rPr lang="id-ID" sz="1100" dirty="0">
                          <a:solidFill>
                            <a:srgbClr val="000000"/>
                          </a:solidFill>
                          <a:effectLst/>
                          <a:latin typeface="+mn-lt"/>
                          <a:ea typeface="Calibri" panose="020F0502020204030204" pitchFamily="34" charset="0"/>
                          <a:cs typeface="Times New Roman" panose="02020603050405020304" pitchFamily="18" charset="0"/>
                        </a:rPr>
                        <a:t>0</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r>
              <a:tr h="198414">
                <a:tc rowSpan="3">
                  <a:txBody>
                    <a:bodyPr/>
                    <a:lstStyle/>
                    <a:p>
                      <a:pPr algn="ctr" fontAlgn="ctr">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DIY</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Produksi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281.193</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8.122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38.408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dirty="0">
                          <a:effectLst/>
                          <a:latin typeface="+mn-lt"/>
                          <a:ea typeface="Times New Roman" panose="02020603050405020304" pitchFamily="18" charset="0"/>
                          <a:cs typeface="Arial" panose="020B0604020202020204" pitchFamily="34" charset="0"/>
                        </a:rPr>
                        <a:t>314.179</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Konsumsi</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423.183</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9.915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21.828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71755" algn="r">
                        <a:lnSpc>
                          <a:spcPct val="107000"/>
                        </a:lnSpc>
                        <a:spcAft>
                          <a:spcPts val="800"/>
                        </a:spcAft>
                      </a:pPr>
                      <a:r>
                        <a:rPr lang="id-ID" sz="1100" dirty="0">
                          <a:solidFill>
                            <a:srgbClr val="000000"/>
                          </a:solidFill>
                          <a:effectLst/>
                          <a:latin typeface="+mn-lt"/>
                          <a:ea typeface="Calibri" panose="020F0502020204030204" pitchFamily="34" charset="0"/>
                          <a:cs typeface="Times New Roman" panose="02020603050405020304" pitchFamily="18" charset="0"/>
                        </a:rPr>
                        <a:t>NA</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8414">
                <a:tc vMerge="1">
                  <a:txBody>
                    <a:bodyPr/>
                    <a:lstStyle/>
                    <a:p>
                      <a:endParaRPr lang="id-ID"/>
                    </a:p>
                  </a:txBody>
                  <a:tcPr/>
                </a:tc>
                <a:tc>
                  <a:txBody>
                    <a:bodyPr/>
                    <a:lstStyle/>
                    <a:p>
                      <a:pPr marL="73025" fontAlgn="b">
                        <a:lnSpc>
                          <a:spcPct val="107000"/>
                        </a:lnSpc>
                        <a:spcAft>
                          <a:spcPts val="0"/>
                        </a:spcAft>
                      </a:pPr>
                      <a:r>
                        <a:rPr lang="id-ID" sz="1100" kern="1200">
                          <a:solidFill>
                            <a:srgbClr val="000000"/>
                          </a:solidFill>
                          <a:effectLst/>
                          <a:latin typeface="+mn-lt"/>
                          <a:ea typeface="Times New Roman" panose="02020603050405020304" pitchFamily="18" charset="0"/>
                          <a:cs typeface="Arial" panose="020B0604020202020204" pitchFamily="34" charset="0"/>
                        </a:rPr>
                        <a:t>surplus/ defisit</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025"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(141.990)</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FF0000"/>
                          </a:solidFill>
                          <a:effectLst/>
                          <a:latin typeface="+mn-lt"/>
                          <a:ea typeface="Times New Roman" panose="02020603050405020304" pitchFamily="18" charset="0"/>
                          <a:cs typeface="Arial" panose="020B0604020202020204" pitchFamily="34" charset="0"/>
                        </a:rPr>
                        <a:t>(1.793)</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fontAlgn="b">
                        <a:lnSpc>
                          <a:spcPct val="107000"/>
                        </a:lnSpc>
                        <a:spcAft>
                          <a:spcPts val="0"/>
                        </a:spcAft>
                      </a:pPr>
                      <a:r>
                        <a:rPr lang="id-ID" sz="1100" b="1" kern="1200">
                          <a:solidFill>
                            <a:srgbClr val="00B050"/>
                          </a:solidFill>
                          <a:effectLst/>
                          <a:latin typeface="+mn-lt"/>
                          <a:ea typeface="Times New Roman" panose="02020603050405020304" pitchFamily="18" charset="0"/>
                          <a:cs typeface="Arial" panose="020B0604020202020204" pitchFamily="34" charset="0"/>
                        </a:rPr>
                        <a:t>16.580 </a:t>
                      </a:r>
                      <a:endParaRPr lang="id-ID" sz="110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R="71755" algn="r">
                        <a:lnSpc>
                          <a:spcPct val="107000"/>
                        </a:lnSpc>
                        <a:spcAft>
                          <a:spcPts val="800"/>
                        </a:spcAft>
                      </a:pPr>
                      <a:r>
                        <a:rPr lang="id-ID" sz="1100" dirty="0">
                          <a:solidFill>
                            <a:srgbClr val="000000"/>
                          </a:solidFill>
                          <a:effectLst/>
                          <a:latin typeface="+mn-lt"/>
                          <a:ea typeface="Calibri" panose="020F0502020204030204" pitchFamily="34" charset="0"/>
                          <a:cs typeface="Times New Roman" panose="02020603050405020304" pitchFamily="18" charset="0"/>
                        </a:rPr>
                        <a:t>0</a:t>
                      </a:r>
                      <a:endParaRPr lang="id-ID" sz="1100" dirty="0">
                        <a:effectLst/>
                        <a:latin typeface="+mn-lt"/>
                        <a:ea typeface="Calibri" panose="020F0502020204030204" pitchFamily="34" charset="0"/>
                        <a:cs typeface="Times New Roman" panose="02020603050405020304" pitchFamily="18" charset="0"/>
                      </a:endParaRPr>
                    </a:p>
                  </a:txBody>
                  <a:tcPr marL="5377" marR="5377" marT="53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r>
            </a:tbl>
          </a:graphicData>
        </a:graphic>
      </p:graphicFrame>
      <p:sp>
        <p:nvSpPr>
          <p:cNvPr id="6" name="TextBox 5"/>
          <p:cNvSpPr txBox="1"/>
          <p:nvPr/>
        </p:nvSpPr>
        <p:spPr>
          <a:xfrm>
            <a:off x="3433371" y="783670"/>
            <a:ext cx="3039258" cy="461665"/>
          </a:xfrm>
          <a:prstGeom prst="rect">
            <a:avLst/>
          </a:prstGeom>
          <a:noFill/>
        </p:spPr>
        <p:txBody>
          <a:bodyPr wrap="square" rtlCol="0">
            <a:spAutoFit/>
          </a:bodyPr>
          <a:lstStyle/>
          <a:p>
            <a:pPr algn="ctr"/>
            <a:r>
              <a:rPr lang="id-ID" sz="1200" b="1" dirty="0"/>
              <a:t>SURPLUS/ DEFISIT KOMODITAS PANGAN DI PULAU JAWA TAHUN 2018 (TON)</a:t>
            </a:r>
          </a:p>
        </p:txBody>
      </p:sp>
      <p:sp>
        <p:nvSpPr>
          <p:cNvPr id="7" name="Snip Single Corner Rectangle 6"/>
          <p:cNvSpPr/>
          <p:nvPr/>
        </p:nvSpPr>
        <p:spPr>
          <a:xfrm>
            <a:off x="0" y="6433493"/>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7585655" y="-1520"/>
            <a:ext cx="2324761"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552057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458" y="523064"/>
            <a:ext cx="7717241" cy="523220"/>
          </a:xfrm>
          <a:prstGeom prst="rect">
            <a:avLst/>
          </a:prstGeom>
        </p:spPr>
        <p:txBody>
          <a:bodyPr wrap="none">
            <a:spAutoFit/>
          </a:bodyPr>
          <a:lstStyle/>
          <a:p>
            <a:r>
              <a:rPr lang="id-ID" sz="2800" b="1" dirty="0" smtClean="0"/>
              <a:t>YAYASAN KESATRIAAN ENTREPRENEUR INDONESIA</a:t>
            </a:r>
            <a:endParaRPr lang="id-ID" sz="2800" b="1" dirty="0"/>
          </a:p>
        </p:txBody>
      </p:sp>
      <p:sp>
        <p:nvSpPr>
          <p:cNvPr id="5" name="Rectangle 4"/>
          <p:cNvSpPr/>
          <p:nvPr/>
        </p:nvSpPr>
        <p:spPr>
          <a:xfrm>
            <a:off x="529974" y="1046284"/>
            <a:ext cx="75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a:off x="0" y="6433493"/>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805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8195697" y="-1520"/>
            <a:ext cx="1714717"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0" name="Rectangle 9"/>
          <p:cNvSpPr/>
          <p:nvPr/>
        </p:nvSpPr>
        <p:spPr>
          <a:xfrm>
            <a:off x="475356" y="1782958"/>
            <a:ext cx="2976182" cy="3416320"/>
          </a:xfrm>
          <a:prstGeom prst="rect">
            <a:avLst/>
          </a:prstGeom>
        </p:spPr>
        <p:txBody>
          <a:bodyPr wrap="square">
            <a:spAutoFit/>
          </a:bodyPr>
          <a:lstStyle/>
          <a:p>
            <a:pPr algn="just"/>
            <a:r>
              <a:rPr lang="id-ID" sz="1200" dirty="0" smtClean="0"/>
              <a:t>Yayasan Kesatriaan Entreprenenur Indonesia (YKEI) merupakan lembaga yang konsen dalam membangun generasi muda bangsa, dengan melahirkan sumberdaya kepemimpinan umat di masa depan, mencetak entrepreneur muda untuk menopang perekenomian nasional menuju ekonomi berdikari. Fokus utama kegiatan YKEI mencakup Pendidikan dan Pelatihan Entrepreneur Muda, serta Pesantren Entrepreneur.</a:t>
            </a:r>
          </a:p>
          <a:p>
            <a:pPr algn="just"/>
            <a:endParaRPr lang="id-ID" sz="1200" dirty="0" smtClean="0"/>
          </a:p>
          <a:p>
            <a:pPr algn="just"/>
            <a:r>
              <a:rPr lang="id-ID" sz="1200" dirty="0" smtClean="0"/>
              <a:t>Kami meyakini bahwa menciptakan santri entrepreneur dan generasi enterpreuneur muda yang luar biasa, akan menumbuhkan usaha mandiri dan memainkan peran kunci dalam mendorong perekonomian umat dan kemakmuran masa depan Indonesia.</a:t>
            </a:r>
            <a:endParaRPr lang="id-ID" sz="1200"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3687" b="3380"/>
          <a:stretch/>
        </p:blipFill>
        <p:spPr>
          <a:xfrm>
            <a:off x="3606086" y="1635616"/>
            <a:ext cx="6134507" cy="4842457"/>
          </a:xfrm>
          <a:prstGeom prst="rect">
            <a:avLst/>
          </a:prstGeom>
        </p:spPr>
      </p:pic>
    </p:spTree>
    <p:extLst>
      <p:ext uri="{BB962C8B-B14F-4D97-AF65-F5344CB8AC3E}">
        <p14:creationId xmlns:p14="http://schemas.microsoft.com/office/powerpoint/2010/main" val="1881896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2067</TotalTime>
  <Words>2628</Words>
  <Application>Microsoft Office PowerPoint</Application>
  <PresentationFormat>A4 Paper (210x297 mm)</PresentationFormat>
  <Paragraphs>336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ＭＳ Ｐゴシック</vt:lpstr>
      <vt:lpstr>Aharoni</vt:lpstr>
      <vt:lpstr>Arial</vt:lpstr>
      <vt:lpstr>Arial Black</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mashpur</dc:creator>
  <cp:lastModifiedBy>mashpur</cp:lastModifiedBy>
  <cp:revision>96</cp:revision>
  <dcterms:created xsi:type="dcterms:W3CDTF">2019-05-26T16:44:17Z</dcterms:created>
  <dcterms:modified xsi:type="dcterms:W3CDTF">2019-07-30T07:37:07Z</dcterms:modified>
</cp:coreProperties>
</file>